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4" r:id="rId3"/>
    <p:sldId id="275" r:id="rId4"/>
    <p:sldId id="260" r:id="rId5"/>
    <p:sldId id="278" r:id="rId6"/>
    <p:sldId id="279" r:id="rId7"/>
    <p:sldId id="281" r:id="rId8"/>
    <p:sldId id="265" r:id="rId9"/>
    <p:sldId id="266" r:id="rId10"/>
    <p:sldId id="267" r:id="rId11"/>
    <p:sldId id="268" r:id="rId12"/>
    <p:sldId id="269" r:id="rId13"/>
    <p:sldId id="270" r:id="rId14"/>
    <p:sldId id="271"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107" d="100"/>
          <a:sy n="107" d="100"/>
        </p:scale>
        <p:origin x="75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69A6F-2C6A-4F81-BBD1-639AD17D9AC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22C0E89-3D12-415A-97E0-6C5A7560E9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239CB53-74C2-4567-A5EE-0E09B536AF47}"/>
              </a:ext>
            </a:extLst>
          </p:cNvPr>
          <p:cNvSpPr>
            <a:spLocks noGrp="1"/>
          </p:cNvSpPr>
          <p:nvPr>
            <p:ph type="dt" sz="half" idx="10"/>
          </p:nvPr>
        </p:nvSpPr>
        <p:spPr/>
        <p:txBody>
          <a:bodyPr/>
          <a:lstStyle/>
          <a:p>
            <a:fld id="{B612A679-8E60-42C2-913B-44ADFD3C0D70}" type="datetimeFigureOut">
              <a:rPr lang="en-US" smtClean="0"/>
              <a:t>6/13/2024</a:t>
            </a:fld>
            <a:endParaRPr lang="en-US"/>
          </a:p>
        </p:txBody>
      </p:sp>
      <p:sp>
        <p:nvSpPr>
          <p:cNvPr id="5" name="Footer Placeholder 4">
            <a:extLst>
              <a:ext uri="{FF2B5EF4-FFF2-40B4-BE49-F238E27FC236}">
                <a16:creationId xmlns:a16="http://schemas.microsoft.com/office/drawing/2014/main" id="{2B88412D-A17A-40BD-BE44-A5273D1570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BFDB03-C8D6-41B6-AF80-907BDAD21149}"/>
              </a:ext>
            </a:extLst>
          </p:cNvPr>
          <p:cNvSpPr>
            <a:spLocks noGrp="1"/>
          </p:cNvSpPr>
          <p:nvPr>
            <p:ph type="sldNum" sz="quarter" idx="12"/>
          </p:nvPr>
        </p:nvSpPr>
        <p:spPr/>
        <p:txBody>
          <a:bodyPr/>
          <a:lstStyle/>
          <a:p>
            <a:fld id="{971A3D61-38D7-405C-AA3A-AC34AE8084A0}" type="slidenum">
              <a:rPr lang="en-US" smtClean="0"/>
              <a:t>‹#›</a:t>
            </a:fld>
            <a:endParaRPr lang="en-US"/>
          </a:p>
        </p:txBody>
      </p:sp>
    </p:spTree>
    <p:extLst>
      <p:ext uri="{BB962C8B-B14F-4D97-AF65-F5344CB8AC3E}">
        <p14:creationId xmlns:p14="http://schemas.microsoft.com/office/powerpoint/2010/main" val="32513462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E3705-943A-415B-A32B-6AE87D084C5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1E6AD76-AB5C-42E9-9FDD-1A521C8775E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117E9F-2C10-4B69-B3F8-E1739F2E78E0}"/>
              </a:ext>
            </a:extLst>
          </p:cNvPr>
          <p:cNvSpPr>
            <a:spLocks noGrp="1"/>
          </p:cNvSpPr>
          <p:nvPr>
            <p:ph type="dt" sz="half" idx="10"/>
          </p:nvPr>
        </p:nvSpPr>
        <p:spPr/>
        <p:txBody>
          <a:bodyPr/>
          <a:lstStyle/>
          <a:p>
            <a:fld id="{B612A679-8E60-42C2-913B-44ADFD3C0D70}" type="datetimeFigureOut">
              <a:rPr lang="en-US" smtClean="0"/>
              <a:t>6/13/2024</a:t>
            </a:fld>
            <a:endParaRPr lang="en-US"/>
          </a:p>
        </p:txBody>
      </p:sp>
      <p:sp>
        <p:nvSpPr>
          <p:cNvPr id="5" name="Footer Placeholder 4">
            <a:extLst>
              <a:ext uri="{FF2B5EF4-FFF2-40B4-BE49-F238E27FC236}">
                <a16:creationId xmlns:a16="http://schemas.microsoft.com/office/drawing/2014/main" id="{3A699970-62E4-48E6-9CDF-883F202011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6E3D93-9728-4DEC-B42E-EFCB1FCC2C38}"/>
              </a:ext>
            </a:extLst>
          </p:cNvPr>
          <p:cNvSpPr>
            <a:spLocks noGrp="1"/>
          </p:cNvSpPr>
          <p:nvPr>
            <p:ph type="sldNum" sz="quarter" idx="12"/>
          </p:nvPr>
        </p:nvSpPr>
        <p:spPr/>
        <p:txBody>
          <a:bodyPr/>
          <a:lstStyle/>
          <a:p>
            <a:fld id="{971A3D61-38D7-405C-AA3A-AC34AE8084A0}" type="slidenum">
              <a:rPr lang="en-US" smtClean="0"/>
              <a:t>‹#›</a:t>
            </a:fld>
            <a:endParaRPr lang="en-US"/>
          </a:p>
        </p:txBody>
      </p:sp>
    </p:spTree>
    <p:extLst>
      <p:ext uri="{BB962C8B-B14F-4D97-AF65-F5344CB8AC3E}">
        <p14:creationId xmlns:p14="http://schemas.microsoft.com/office/powerpoint/2010/main" val="26735790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13AE250-8FC4-4C99-8CA7-B75E443DA16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1C63C60-2A67-48FE-9B97-53AEC5CA724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9F4C94-E37F-40D2-978B-F430BED1FD97}"/>
              </a:ext>
            </a:extLst>
          </p:cNvPr>
          <p:cNvSpPr>
            <a:spLocks noGrp="1"/>
          </p:cNvSpPr>
          <p:nvPr>
            <p:ph type="dt" sz="half" idx="10"/>
          </p:nvPr>
        </p:nvSpPr>
        <p:spPr/>
        <p:txBody>
          <a:bodyPr/>
          <a:lstStyle/>
          <a:p>
            <a:fld id="{B612A679-8E60-42C2-913B-44ADFD3C0D70}" type="datetimeFigureOut">
              <a:rPr lang="en-US" smtClean="0"/>
              <a:t>6/13/2024</a:t>
            </a:fld>
            <a:endParaRPr lang="en-US"/>
          </a:p>
        </p:txBody>
      </p:sp>
      <p:sp>
        <p:nvSpPr>
          <p:cNvPr id="5" name="Footer Placeholder 4">
            <a:extLst>
              <a:ext uri="{FF2B5EF4-FFF2-40B4-BE49-F238E27FC236}">
                <a16:creationId xmlns:a16="http://schemas.microsoft.com/office/drawing/2014/main" id="{1F2E010E-D32F-4111-B57A-A4DE5814B4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CC043D-F046-48BA-BAD5-AA9DAACD834A}"/>
              </a:ext>
            </a:extLst>
          </p:cNvPr>
          <p:cNvSpPr>
            <a:spLocks noGrp="1"/>
          </p:cNvSpPr>
          <p:nvPr>
            <p:ph type="sldNum" sz="quarter" idx="12"/>
          </p:nvPr>
        </p:nvSpPr>
        <p:spPr/>
        <p:txBody>
          <a:bodyPr/>
          <a:lstStyle/>
          <a:p>
            <a:fld id="{971A3D61-38D7-405C-AA3A-AC34AE8084A0}" type="slidenum">
              <a:rPr lang="en-US" smtClean="0"/>
              <a:t>‹#›</a:t>
            </a:fld>
            <a:endParaRPr lang="en-US"/>
          </a:p>
        </p:txBody>
      </p:sp>
    </p:spTree>
    <p:extLst>
      <p:ext uri="{BB962C8B-B14F-4D97-AF65-F5344CB8AC3E}">
        <p14:creationId xmlns:p14="http://schemas.microsoft.com/office/powerpoint/2010/main" val="3598885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F975EC-1919-45F3-8219-A46F66A5ECB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A1EEFCF-F594-4338-8FAB-42C99C0E641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6EEE54-6745-4014-96F0-FA6FC0890170}"/>
              </a:ext>
            </a:extLst>
          </p:cNvPr>
          <p:cNvSpPr>
            <a:spLocks noGrp="1"/>
          </p:cNvSpPr>
          <p:nvPr>
            <p:ph type="dt" sz="half" idx="10"/>
          </p:nvPr>
        </p:nvSpPr>
        <p:spPr/>
        <p:txBody>
          <a:bodyPr/>
          <a:lstStyle/>
          <a:p>
            <a:fld id="{B612A679-8E60-42C2-913B-44ADFD3C0D70}" type="datetimeFigureOut">
              <a:rPr lang="en-US" smtClean="0"/>
              <a:t>6/13/2024</a:t>
            </a:fld>
            <a:endParaRPr lang="en-US"/>
          </a:p>
        </p:txBody>
      </p:sp>
      <p:sp>
        <p:nvSpPr>
          <p:cNvPr id="5" name="Footer Placeholder 4">
            <a:extLst>
              <a:ext uri="{FF2B5EF4-FFF2-40B4-BE49-F238E27FC236}">
                <a16:creationId xmlns:a16="http://schemas.microsoft.com/office/drawing/2014/main" id="{E6C344BD-4507-47DE-8F03-2C24F01420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7469EA-6902-4DC4-ACC6-F2EBE0359827}"/>
              </a:ext>
            </a:extLst>
          </p:cNvPr>
          <p:cNvSpPr>
            <a:spLocks noGrp="1"/>
          </p:cNvSpPr>
          <p:nvPr>
            <p:ph type="sldNum" sz="quarter" idx="12"/>
          </p:nvPr>
        </p:nvSpPr>
        <p:spPr/>
        <p:txBody>
          <a:bodyPr/>
          <a:lstStyle/>
          <a:p>
            <a:fld id="{971A3D61-38D7-405C-AA3A-AC34AE8084A0}" type="slidenum">
              <a:rPr lang="en-US" smtClean="0"/>
              <a:t>‹#›</a:t>
            </a:fld>
            <a:endParaRPr lang="en-US"/>
          </a:p>
        </p:txBody>
      </p:sp>
    </p:spTree>
    <p:extLst>
      <p:ext uri="{BB962C8B-B14F-4D97-AF65-F5344CB8AC3E}">
        <p14:creationId xmlns:p14="http://schemas.microsoft.com/office/powerpoint/2010/main" val="1490416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E56FC-63BB-425A-BA10-9F3F4B8E914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8149CFF-10BE-433F-A1D5-BFC7833D073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7933DD5-CA08-4EDE-9F99-08465F6A1632}"/>
              </a:ext>
            </a:extLst>
          </p:cNvPr>
          <p:cNvSpPr>
            <a:spLocks noGrp="1"/>
          </p:cNvSpPr>
          <p:nvPr>
            <p:ph type="dt" sz="half" idx="10"/>
          </p:nvPr>
        </p:nvSpPr>
        <p:spPr/>
        <p:txBody>
          <a:bodyPr/>
          <a:lstStyle/>
          <a:p>
            <a:fld id="{B612A679-8E60-42C2-913B-44ADFD3C0D70}" type="datetimeFigureOut">
              <a:rPr lang="en-US" smtClean="0"/>
              <a:t>6/13/2024</a:t>
            </a:fld>
            <a:endParaRPr lang="en-US"/>
          </a:p>
        </p:txBody>
      </p:sp>
      <p:sp>
        <p:nvSpPr>
          <p:cNvPr id="5" name="Footer Placeholder 4">
            <a:extLst>
              <a:ext uri="{FF2B5EF4-FFF2-40B4-BE49-F238E27FC236}">
                <a16:creationId xmlns:a16="http://schemas.microsoft.com/office/drawing/2014/main" id="{58C326DD-7F58-4EA4-A2F4-333E2E2F1A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985A37-9F16-42E0-A275-F31F552FA944}"/>
              </a:ext>
            </a:extLst>
          </p:cNvPr>
          <p:cNvSpPr>
            <a:spLocks noGrp="1"/>
          </p:cNvSpPr>
          <p:nvPr>
            <p:ph type="sldNum" sz="quarter" idx="12"/>
          </p:nvPr>
        </p:nvSpPr>
        <p:spPr/>
        <p:txBody>
          <a:bodyPr/>
          <a:lstStyle/>
          <a:p>
            <a:fld id="{971A3D61-38D7-405C-AA3A-AC34AE8084A0}" type="slidenum">
              <a:rPr lang="en-US" smtClean="0"/>
              <a:t>‹#›</a:t>
            </a:fld>
            <a:endParaRPr lang="en-US"/>
          </a:p>
        </p:txBody>
      </p:sp>
    </p:spTree>
    <p:extLst>
      <p:ext uri="{BB962C8B-B14F-4D97-AF65-F5344CB8AC3E}">
        <p14:creationId xmlns:p14="http://schemas.microsoft.com/office/powerpoint/2010/main" val="26739767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0B211-A310-4D71-A069-487DD15F46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CA9E7DA-5D36-48C5-A4C9-7A4F50FA3E6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128191E-2473-44A9-96BE-D8B10F9CAD4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D5C48F8-CF50-461D-9851-9154EE114941}"/>
              </a:ext>
            </a:extLst>
          </p:cNvPr>
          <p:cNvSpPr>
            <a:spLocks noGrp="1"/>
          </p:cNvSpPr>
          <p:nvPr>
            <p:ph type="dt" sz="half" idx="10"/>
          </p:nvPr>
        </p:nvSpPr>
        <p:spPr/>
        <p:txBody>
          <a:bodyPr/>
          <a:lstStyle/>
          <a:p>
            <a:fld id="{B612A679-8E60-42C2-913B-44ADFD3C0D70}" type="datetimeFigureOut">
              <a:rPr lang="en-US" smtClean="0"/>
              <a:t>6/13/2024</a:t>
            </a:fld>
            <a:endParaRPr lang="en-US"/>
          </a:p>
        </p:txBody>
      </p:sp>
      <p:sp>
        <p:nvSpPr>
          <p:cNvPr id="6" name="Footer Placeholder 5">
            <a:extLst>
              <a:ext uri="{FF2B5EF4-FFF2-40B4-BE49-F238E27FC236}">
                <a16:creationId xmlns:a16="http://schemas.microsoft.com/office/drawing/2014/main" id="{714EEAF1-514C-499F-8DCD-E6E72D15D6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FD52AAE-AB31-426B-A911-CDCCAD720C69}"/>
              </a:ext>
            </a:extLst>
          </p:cNvPr>
          <p:cNvSpPr>
            <a:spLocks noGrp="1"/>
          </p:cNvSpPr>
          <p:nvPr>
            <p:ph type="sldNum" sz="quarter" idx="12"/>
          </p:nvPr>
        </p:nvSpPr>
        <p:spPr/>
        <p:txBody>
          <a:bodyPr/>
          <a:lstStyle/>
          <a:p>
            <a:fld id="{971A3D61-38D7-405C-AA3A-AC34AE8084A0}" type="slidenum">
              <a:rPr lang="en-US" smtClean="0"/>
              <a:t>‹#›</a:t>
            </a:fld>
            <a:endParaRPr lang="en-US"/>
          </a:p>
        </p:txBody>
      </p:sp>
    </p:spTree>
    <p:extLst>
      <p:ext uri="{BB962C8B-B14F-4D97-AF65-F5344CB8AC3E}">
        <p14:creationId xmlns:p14="http://schemas.microsoft.com/office/powerpoint/2010/main" val="25059307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0163A-C406-4D6E-B517-59F3BB27EA9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362FD04-7D93-4577-91C9-95C80C980D3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73EFC91-01D3-4611-B15C-844B48706E9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B58B036-493E-474A-B6DE-3647DF1AF83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2384C6C-BBE0-48F0-B598-6FBD1C041B1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994B04F-2758-4082-A7AE-8782A5370DF6}"/>
              </a:ext>
            </a:extLst>
          </p:cNvPr>
          <p:cNvSpPr>
            <a:spLocks noGrp="1"/>
          </p:cNvSpPr>
          <p:nvPr>
            <p:ph type="dt" sz="half" idx="10"/>
          </p:nvPr>
        </p:nvSpPr>
        <p:spPr/>
        <p:txBody>
          <a:bodyPr/>
          <a:lstStyle/>
          <a:p>
            <a:fld id="{B612A679-8E60-42C2-913B-44ADFD3C0D70}" type="datetimeFigureOut">
              <a:rPr lang="en-US" smtClean="0"/>
              <a:t>6/13/2024</a:t>
            </a:fld>
            <a:endParaRPr lang="en-US"/>
          </a:p>
        </p:txBody>
      </p:sp>
      <p:sp>
        <p:nvSpPr>
          <p:cNvPr id="8" name="Footer Placeholder 7">
            <a:extLst>
              <a:ext uri="{FF2B5EF4-FFF2-40B4-BE49-F238E27FC236}">
                <a16:creationId xmlns:a16="http://schemas.microsoft.com/office/drawing/2014/main" id="{7CD79EE8-B475-4B37-8075-0D6062D83FD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C542626-B68C-4202-9AA5-ED7DB746D08C}"/>
              </a:ext>
            </a:extLst>
          </p:cNvPr>
          <p:cNvSpPr>
            <a:spLocks noGrp="1"/>
          </p:cNvSpPr>
          <p:nvPr>
            <p:ph type="sldNum" sz="quarter" idx="12"/>
          </p:nvPr>
        </p:nvSpPr>
        <p:spPr/>
        <p:txBody>
          <a:bodyPr/>
          <a:lstStyle/>
          <a:p>
            <a:fld id="{971A3D61-38D7-405C-AA3A-AC34AE8084A0}" type="slidenum">
              <a:rPr lang="en-US" smtClean="0"/>
              <a:t>‹#›</a:t>
            </a:fld>
            <a:endParaRPr lang="en-US"/>
          </a:p>
        </p:txBody>
      </p:sp>
    </p:spTree>
    <p:extLst>
      <p:ext uri="{BB962C8B-B14F-4D97-AF65-F5344CB8AC3E}">
        <p14:creationId xmlns:p14="http://schemas.microsoft.com/office/powerpoint/2010/main" val="22172292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023D6-1AF1-4BF7-B30D-EC7C9A54765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D83A4C2-2A60-4FA6-92AE-D6AD3B4D74DD}"/>
              </a:ext>
            </a:extLst>
          </p:cNvPr>
          <p:cNvSpPr>
            <a:spLocks noGrp="1"/>
          </p:cNvSpPr>
          <p:nvPr>
            <p:ph type="dt" sz="half" idx="10"/>
          </p:nvPr>
        </p:nvSpPr>
        <p:spPr/>
        <p:txBody>
          <a:bodyPr/>
          <a:lstStyle/>
          <a:p>
            <a:fld id="{B612A679-8E60-42C2-913B-44ADFD3C0D70}" type="datetimeFigureOut">
              <a:rPr lang="en-US" smtClean="0"/>
              <a:t>6/13/2024</a:t>
            </a:fld>
            <a:endParaRPr lang="en-US"/>
          </a:p>
        </p:txBody>
      </p:sp>
      <p:sp>
        <p:nvSpPr>
          <p:cNvPr id="4" name="Footer Placeholder 3">
            <a:extLst>
              <a:ext uri="{FF2B5EF4-FFF2-40B4-BE49-F238E27FC236}">
                <a16:creationId xmlns:a16="http://schemas.microsoft.com/office/drawing/2014/main" id="{3FAB3F54-BC7C-4380-BBFB-3F2CF40A8E8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B14F7D2-E3CE-4FE4-990C-23E61EB14FB4}"/>
              </a:ext>
            </a:extLst>
          </p:cNvPr>
          <p:cNvSpPr>
            <a:spLocks noGrp="1"/>
          </p:cNvSpPr>
          <p:nvPr>
            <p:ph type="sldNum" sz="quarter" idx="12"/>
          </p:nvPr>
        </p:nvSpPr>
        <p:spPr/>
        <p:txBody>
          <a:bodyPr/>
          <a:lstStyle/>
          <a:p>
            <a:fld id="{971A3D61-38D7-405C-AA3A-AC34AE8084A0}" type="slidenum">
              <a:rPr lang="en-US" smtClean="0"/>
              <a:t>‹#›</a:t>
            </a:fld>
            <a:endParaRPr lang="en-US"/>
          </a:p>
        </p:txBody>
      </p:sp>
    </p:spTree>
    <p:extLst>
      <p:ext uri="{BB962C8B-B14F-4D97-AF65-F5344CB8AC3E}">
        <p14:creationId xmlns:p14="http://schemas.microsoft.com/office/powerpoint/2010/main" val="3529803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3888B14-E8C0-4B4D-A38F-EDBD9B61AC99}"/>
              </a:ext>
            </a:extLst>
          </p:cNvPr>
          <p:cNvSpPr>
            <a:spLocks noGrp="1"/>
          </p:cNvSpPr>
          <p:nvPr>
            <p:ph type="dt" sz="half" idx="10"/>
          </p:nvPr>
        </p:nvSpPr>
        <p:spPr/>
        <p:txBody>
          <a:bodyPr/>
          <a:lstStyle/>
          <a:p>
            <a:fld id="{B612A679-8E60-42C2-913B-44ADFD3C0D70}" type="datetimeFigureOut">
              <a:rPr lang="en-US" smtClean="0"/>
              <a:t>6/13/2024</a:t>
            </a:fld>
            <a:endParaRPr lang="en-US"/>
          </a:p>
        </p:txBody>
      </p:sp>
      <p:sp>
        <p:nvSpPr>
          <p:cNvPr id="3" name="Footer Placeholder 2">
            <a:extLst>
              <a:ext uri="{FF2B5EF4-FFF2-40B4-BE49-F238E27FC236}">
                <a16:creationId xmlns:a16="http://schemas.microsoft.com/office/drawing/2014/main" id="{C07A643E-6770-4ABD-8875-AE3FB8A3FF0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52CADCD-4549-4586-9974-6B4AB3F180E6}"/>
              </a:ext>
            </a:extLst>
          </p:cNvPr>
          <p:cNvSpPr>
            <a:spLocks noGrp="1"/>
          </p:cNvSpPr>
          <p:nvPr>
            <p:ph type="sldNum" sz="quarter" idx="12"/>
          </p:nvPr>
        </p:nvSpPr>
        <p:spPr/>
        <p:txBody>
          <a:bodyPr/>
          <a:lstStyle/>
          <a:p>
            <a:fld id="{971A3D61-38D7-405C-AA3A-AC34AE8084A0}" type="slidenum">
              <a:rPr lang="en-US" smtClean="0"/>
              <a:t>‹#›</a:t>
            </a:fld>
            <a:endParaRPr lang="en-US"/>
          </a:p>
        </p:txBody>
      </p:sp>
    </p:spTree>
    <p:extLst>
      <p:ext uri="{BB962C8B-B14F-4D97-AF65-F5344CB8AC3E}">
        <p14:creationId xmlns:p14="http://schemas.microsoft.com/office/powerpoint/2010/main" val="21741221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F0B75-04B6-4AD1-9307-BB8AB87CD13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D57FF64-2333-499B-B6F2-E4BD508B442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24AD39C-BAE7-492A-8216-A54128CF82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AB5DDA2-25AF-4333-A589-AF4E4D0B158C}"/>
              </a:ext>
            </a:extLst>
          </p:cNvPr>
          <p:cNvSpPr>
            <a:spLocks noGrp="1"/>
          </p:cNvSpPr>
          <p:nvPr>
            <p:ph type="dt" sz="half" idx="10"/>
          </p:nvPr>
        </p:nvSpPr>
        <p:spPr/>
        <p:txBody>
          <a:bodyPr/>
          <a:lstStyle/>
          <a:p>
            <a:fld id="{B612A679-8E60-42C2-913B-44ADFD3C0D70}" type="datetimeFigureOut">
              <a:rPr lang="en-US" smtClean="0"/>
              <a:t>6/13/2024</a:t>
            </a:fld>
            <a:endParaRPr lang="en-US"/>
          </a:p>
        </p:txBody>
      </p:sp>
      <p:sp>
        <p:nvSpPr>
          <p:cNvPr id="6" name="Footer Placeholder 5">
            <a:extLst>
              <a:ext uri="{FF2B5EF4-FFF2-40B4-BE49-F238E27FC236}">
                <a16:creationId xmlns:a16="http://schemas.microsoft.com/office/drawing/2014/main" id="{3667CC7F-C27D-4025-9436-459C5B48387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7AFEF75-3809-4584-9295-CD229AD8D362}"/>
              </a:ext>
            </a:extLst>
          </p:cNvPr>
          <p:cNvSpPr>
            <a:spLocks noGrp="1"/>
          </p:cNvSpPr>
          <p:nvPr>
            <p:ph type="sldNum" sz="quarter" idx="12"/>
          </p:nvPr>
        </p:nvSpPr>
        <p:spPr/>
        <p:txBody>
          <a:bodyPr/>
          <a:lstStyle/>
          <a:p>
            <a:fld id="{971A3D61-38D7-405C-AA3A-AC34AE8084A0}" type="slidenum">
              <a:rPr lang="en-US" smtClean="0"/>
              <a:t>‹#›</a:t>
            </a:fld>
            <a:endParaRPr lang="en-US"/>
          </a:p>
        </p:txBody>
      </p:sp>
    </p:spTree>
    <p:extLst>
      <p:ext uri="{BB962C8B-B14F-4D97-AF65-F5344CB8AC3E}">
        <p14:creationId xmlns:p14="http://schemas.microsoft.com/office/powerpoint/2010/main" val="1163843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B9A8C0-AA67-4DD6-8C94-2016E9E42C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F3B540C-E583-42E2-9DEB-3484BDB9940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A05A80B-1C31-4B7B-9ED6-6ECDEDDA0F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ADE31AC-4925-40CB-B0D0-FC73CAFF981B}"/>
              </a:ext>
            </a:extLst>
          </p:cNvPr>
          <p:cNvSpPr>
            <a:spLocks noGrp="1"/>
          </p:cNvSpPr>
          <p:nvPr>
            <p:ph type="dt" sz="half" idx="10"/>
          </p:nvPr>
        </p:nvSpPr>
        <p:spPr/>
        <p:txBody>
          <a:bodyPr/>
          <a:lstStyle/>
          <a:p>
            <a:fld id="{B612A679-8E60-42C2-913B-44ADFD3C0D70}" type="datetimeFigureOut">
              <a:rPr lang="en-US" smtClean="0"/>
              <a:t>6/13/2024</a:t>
            </a:fld>
            <a:endParaRPr lang="en-US"/>
          </a:p>
        </p:txBody>
      </p:sp>
      <p:sp>
        <p:nvSpPr>
          <p:cNvPr id="6" name="Footer Placeholder 5">
            <a:extLst>
              <a:ext uri="{FF2B5EF4-FFF2-40B4-BE49-F238E27FC236}">
                <a16:creationId xmlns:a16="http://schemas.microsoft.com/office/drawing/2014/main" id="{9FD3B419-B5BE-4ADC-9541-17EC61B75A7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6779237-6482-490E-9D60-857F244B7B86}"/>
              </a:ext>
            </a:extLst>
          </p:cNvPr>
          <p:cNvSpPr>
            <a:spLocks noGrp="1"/>
          </p:cNvSpPr>
          <p:nvPr>
            <p:ph type="sldNum" sz="quarter" idx="12"/>
          </p:nvPr>
        </p:nvSpPr>
        <p:spPr/>
        <p:txBody>
          <a:bodyPr/>
          <a:lstStyle/>
          <a:p>
            <a:fld id="{971A3D61-38D7-405C-AA3A-AC34AE8084A0}" type="slidenum">
              <a:rPr lang="en-US" smtClean="0"/>
              <a:t>‹#›</a:t>
            </a:fld>
            <a:endParaRPr lang="en-US"/>
          </a:p>
        </p:txBody>
      </p:sp>
    </p:spTree>
    <p:extLst>
      <p:ext uri="{BB962C8B-B14F-4D97-AF65-F5344CB8AC3E}">
        <p14:creationId xmlns:p14="http://schemas.microsoft.com/office/powerpoint/2010/main" val="2092990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6F6C2DC-659F-4B59-9E2E-53E1D4AAA14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BF4F33B-6C3D-4E73-898F-E01F469D5A8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81360B-4789-4F8E-8CDD-E964C69E03A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2A679-8E60-42C2-913B-44ADFD3C0D70}" type="datetimeFigureOut">
              <a:rPr lang="en-US" smtClean="0"/>
              <a:t>6/13/2024</a:t>
            </a:fld>
            <a:endParaRPr lang="en-US"/>
          </a:p>
        </p:txBody>
      </p:sp>
      <p:sp>
        <p:nvSpPr>
          <p:cNvPr id="5" name="Footer Placeholder 4">
            <a:extLst>
              <a:ext uri="{FF2B5EF4-FFF2-40B4-BE49-F238E27FC236}">
                <a16:creationId xmlns:a16="http://schemas.microsoft.com/office/drawing/2014/main" id="{E1548CF5-7AF2-4D97-BFC6-680B2D830CC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78D8412-4E30-4A9E-8B32-FC8FC89C94C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1A3D61-38D7-405C-AA3A-AC34AE8084A0}" type="slidenum">
              <a:rPr lang="en-US" smtClean="0"/>
              <a:t>‹#›</a:t>
            </a:fld>
            <a:endParaRPr lang="en-US"/>
          </a:p>
        </p:txBody>
      </p:sp>
    </p:spTree>
    <p:extLst>
      <p:ext uri="{BB962C8B-B14F-4D97-AF65-F5344CB8AC3E}">
        <p14:creationId xmlns:p14="http://schemas.microsoft.com/office/powerpoint/2010/main" val="32461306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016B4-B99E-47A6-9ACA-8AFE0602FB27}"/>
              </a:ext>
            </a:extLst>
          </p:cNvPr>
          <p:cNvSpPr>
            <a:spLocks noGrp="1"/>
          </p:cNvSpPr>
          <p:nvPr>
            <p:ph type="ctrTitle"/>
          </p:nvPr>
        </p:nvSpPr>
        <p:spPr/>
        <p:txBody>
          <a:bodyPr>
            <a:normAutofit/>
          </a:bodyPr>
          <a:lstStyle/>
          <a:p>
            <a:r>
              <a:rPr lang="en-US" sz="3200" dirty="0">
                <a:latin typeface="Bookman Old Style" panose="02050604050505020204" pitchFamily="18" charset="0"/>
              </a:rPr>
              <a:t>A History of the Midwest Province of Brothers</a:t>
            </a:r>
            <a:br>
              <a:rPr lang="en-US" sz="3200" dirty="0">
                <a:latin typeface="Bookman Old Style" panose="02050604050505020204" pitchFamily="18" charset="0"/>
              </a:rPr>
            </a:br>
            <a:r>
              <a:rPr lang="en-US" sz="3200" dirty="0">
                <a:latin typeface="Bookman Old Style" panose="02050604050505020204" pitchFamily="18" charset="0"/>
              </a:rPr>
              <a:t>Congregation of Holy Cross</a:t>
            </a:r>
            <a:br>
              <a:rPr lang="en-US" sz="3200" dirty="0">
                <a:latin typeface="Bookman Old Style" panose="02050604050505020204" pitchFamily="18" charset="0"/>
              </a:rPr>
            </a:br>
            <a:r>
              <a:rPr lang="en-US" sz="3200" dirty="0">
                <a:latin typeface="Bookman Old Style" panose="02050604050505020204" pitchFamily="18" charset="0"/>
              </a:rPr>
              <a:t>(1956-2024)</a:t>
            </a:r>
          </a:p>
        </p:txBody>
      </p:sp>
      <p:sp>
        <p:nvSpPr>
          <p:cNvPr id="3" name="Subtitle 2">
            <a:extLst>
              <a:ext uri="{FF2B5EF4-FFF2-40B4-BE49-F238E27FC236}">
                <a16:creationId xmlns:a16="http://schemas.microsoft.com/office/drawing/2014/main" id="{14ACBDAF-6813-4C82-945C-06912518B72A}"/>
              </a:ext>
            </a:extLst>
          </p:cNvPr>
          <p:cNvSpPr>
            <a:spLocks noGrp="1"/>
          </p:cNvSpPr>
          <p:nvPr>
            <p:ph type="subTitle" idx="1"/>
          </p:nvPr>
        </p:nvSpPr>
        <p:spPr/>
        <p:txBody>
          <a:bodyPr>
            <a:normAutofit lnSpcReduction="10000"/>
          </a:bodyPr>
          <a:lstStyle/>
          <a:p>
            <a:r>
              <a:rPr lang="en-US" dirty="0"/>
              <a:t>Compiled by</a:t>
            </a:r>
          </a:p>
          <a:p>
            <a:r>
              <a:rPr lang="en-US" dirty="0"/>
              <a:t>Brothers George Klawitter, Philip Smith, Kenneth Haders, </a:t>
            </a:r>
          </a:p>
          <a:p>
            <a:r>
              <a:rPr lang="en-US" dirty="0"/>
              <a:t>James Spooner, Charles Smith, Robert Lavelle </a:t>
            </a:r>
          </a:p>
          <a:p>
            <a:r>
              <a:rPr lang="en-US" dirty="0"/>
              <a:t>and Dr. Mary Anne Beiting, Ed.D.</a:t>
            </a:r>
          </a:p>
        </p:txBody>
      </p:sp>
    </p:spTree>
    <p:extLst>
      <p:ext uri="{BB962C8B-B14F-4D97-AF65-F5344CB8AC3E}">
        <p14:creationId xmlns:p14="http://schemas.microsoft.com/office/powerpoint/2010/main" val="20322947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8720B-BF78-4969-9B5E-96726D03E569}"/>
              </a:ext>
            </a:extLst>
          </p:cNvPr>
          <p:cNvSpPr>
            <a:spLocks noGrp="1"/>
          </p:cNvSpPr>
          <p:nvPr>
            <p:ph type="title"/>
          </p:nvPr>
        </p:nvSpPr>
        <p:spPr/>
        <p:txBody>
          <a:bodyPr>
            <a:normAutofit fontScale="90000"/>
          </a:bodyPr>
          <a:lstStyle/>
          <a:p>
            <a:pPr algn="ctr"/>
            <a:r>
              <a:rPr lang="en-US" sz="3200" b="1" dirty="0"/>
              <a:t>Brother William Geenen, CSC</a:t>
            </a:r>
            <a:br>
              <a:rPr lang="en-US" sz="3200" b="1" dirty="0"/>
            </a:br>
            <a:r>
              <a:rPr lang="en-US" sz="3200" b="1" dirty="0"/>
              <a:t>Fifth Provincial</a:t>
            </a:r>
            <a:br>
              <a:rPr lang="en-US" sz="3200" b="1" dirty="0"/>
            </a:br>
            <a:r>
              <a:rPr lang="en-US" sz="3200" b="1" dirty="0"/>
              <a:t>1994-2000</a:t>
            </a:r>
          </a:p>
        </p:txBody>
      </p:sp>
      <p:pic>
        <p:nvPicPr>
          <p:cNvPr id="5" name="Content Placeholder 4">
            <a:extLst>
              <a:ext uri="{FF2B5EF4-FFF2-40B4-BE49-F238E27FC236}">
                <a16:creationId xmlns:a16="http://schemas.microsoft.com/office/drawing/2014/main" id="{475B45A5-51CA-447C-96C7-76C1596ABC0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690688"/>
            <a:ext cx="2900077" cy="3701606"/>
          </a:xfrm>
        </p:spPr>
      </p:pic>
      <p:sp>
        <p:nvSpPr>
          <p:cNvPr id="3" name="Rectangle 2">
            <a:extLst>
              <a:ext uri="{FF2B5EF4-FFF2-40B4-BE49-F238E27FC236}">
                <a16:creationId xmlns:a16="http://schemas.microsoft.com/office/drawing/2014/main" id="{9842B19C-E371-4896-8328-41F6FE8AFD30}"/>
              </a:ext>
            </a:extLst>
          </p:cNvPr>
          <p:cNvSpPr/>
          <p:nvPr/>
        </p:nvSpPr>
        <p:spPr>
          <a:xfrm>
            <a:off x="3902149" y="1860698"/>
            <a:ext cx="7591645" cy="3540265"/>
          </a:xfrm>
          <a:prstGeom prst="rect">
            <a:avLst/>
          </a:prstGeom>
        </p:spPr>
        <p:txBody>
          <a:bodyPr wrap="square">
            <a:spAutoFit/>
          </a:bodyPr>
          <a:lstStyle/>
          <a:p>
            <a:pPr marL="342900" marR="0" lvl="0" indent="-342900">
              <a:lnSpc>
                <a:spcPct val="107000"/>
              </a:lnSpc>
              <a:spcBef>
                <a:spcPts val="0"/>
              </a:spcBef>
              <a:spcAft>
                <a:spcPts val="800"/>
              </a:spcAft>
              <a:buFont typeface="Symbol" panose="05050102010706020507" pitchFamily="18" charset="2"/>
              <a:buChar char=""/>
            </a:pPr>
            <a:r>
              <a:rPr lang="en-US" dirty="0">
                <a:latin typeface="Bookman Old Style" panose="02050604050505020204" pitchFamily="18" charset="0"/>
                <a:ea typeface="Calibri" panose="020F0502020204030204" pitchFamily="34" charset="0"/>
                <a:cs typeface="Times New Roman" panose="02020603050405020304" pitchFamily="18" charset="0"/>
              </a:rPr>
              <a:t>While in Sarasota, FL, founded the Senior Friendship Centers.</a:t>
            </a:r>
          </a:p>
          <a:p>
            <a:pPr marL="342900" marR="0" lvl="0" indent="-342900">
              <a:lnSpc>
                <a:spcPct val="107000"/>
              </a:lnSpc>
              <a:spcBef>
                <a:spcPts val="0"/>
              </a:spcBef>
              <a:spcAft>
                <a:spcPts val="800"/>
              </a:spcAft>
              <a:buFont typeface="Symbol" panose="05050102010706020507" pitchFamily="18" charset="2"/>
              <a:buChar char=""/>
            </a:pPr>
            <a:r>
              <a:rPr lang="en-US" dirty="0">
                <a:latin typeface="Bookman Old Style" panose="02050604050505020204" pitchFamily="18" charset="0"/>
                <a:ea typeface="Calibri" panose="020F0502020204030204" pitchFamily="34" charset="0"/>
                <a:cs typeface="Times New Roman" panose="02020603050405020304" pitchFamily="18" charset="0"/>
              </a:rPr>
              <a:t>As provincial, he began the development of new housing and services for senior citizens. Today, Holy Cross Village has a mission statement </a:t>
            </a:r>
            <a:r>
              <a:rPr lang="en-US" dirty="0">
                <a:latin typeface="Bookman Old Style" panose="02050604050505020204" pitchFamily="18" charset="0"/>
              </a:rPr>
              <a:t>to build the best senior care community that is energized by Holy Cross spirituality and hospitality centered on a  commitment to serve others as a ministry of the Brothers of Holy Cross.</a:t>
            </a:r>
            <a:endParaRPr lang="en-US" dirty="0">
              <a:latin typeface="Bookman Old Style" panose="02050604050505020204" pitchFamily="18"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dirty="0">
                <a:latin typeface="Bookman Old Style" panose="02050604050505020204" pitchFamily="18" charset="0"/>
                <a:ea typeface="Calibri" panose="020F0502020204030204" pitchFamily="34" charset="0"/>
                <a:cs typeface="Times New Roman" panose="02020603050405020304" pitchFamily="18" charset="0"/>
              </a:rPr>
              <a:t>In 1997, Holy Cross Educational Ministries was established as a “sponsorship office” to focus on developing resources and programs for mission effectiveness among all members of school communities.</a:t>
            </a:r>
          </a:p>
        </p:txBody>
      </p:sp>
    </p:spTree>
    <p:extLst>
      <p:ext uri="{BB962C8B-B14F-4D97-AF65-F5344CB8AC3E}">
        <p14:creationId xmlns:p14="http://schemas.microsoft.com/office/powerpoint/2010/main" val="9507739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A8CF2-BE48-46C7-8E3D-66E33AF81CB6}"/>
              </a:ext>
            </a:extLst>
          </p:cNvPr>
          <p:cNvSpPr>
            <a:spLocks noGrp="1"/>
          </p:cNvSpPr>
          <p:nvPr>
            <p:ph type="title"/>
          </p:nvPr>
        </p:nvSpPr>
        <p:spPr/>
        <p:txBody>
          <a:bodyPr>
            <a:normAutofit fontScale="90000"/>
          </a:bodyPr>
          <a:lstStyle/>
          <a:p>
            <a:pPr algn="ctr"/>
            <a:r>
              <a:rPr lang="en-US" sz="3200" b="1" dirty="0"/>
              <a:t>Brother Donald Gibbs, CSC</a:t>
            </a:r>
            <a:br>
              <a:rPr lang="en-US" sz="3200" b="1" dirty="0"/>
            </a:br>
            <a:r>
              <a:rPr lang="en-US" sz="3200" b="1" dirty="0"/>
              <a:t>Sixth Provincial</a:t>
            </a:r>
            <a:br>
              <a:rPr lang="en-US" sz="3200" b="1" dirty="0"/>
            </a:br>
            <a:r>
              <a:rPr lang="en-US" sz="3200" b="1" dirty="0"/>
              <a:t>2000-2002</a:t>
            </a:r>
          </a:p>
        </p:txBody>
      </p:sp>
      <p:pic>
        <p:nvPicPr>
          <p:cNvPr id="7" name="Content Placeholder 6">
            <a:extLst>
              <a:ext uri="{FF2B5EF4-FFF2-40B4-BE49-F238E27FC236}">
                <a16:creationId xmlns:a16="http://schemas.microsoft.com/office/drawing/2014/main" id="{64959456-57A2-434F-ADC8-3DD9799027A9}"/>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23429" r="2684" b="13661"/>
          <a:stretch/>
        </p:blipFill>
        <p:spPr bwMode="auto">
          <a:xfrm>
            <a:off x="274782" y="1690688"/>
            <a:ext cx="3715328" cy="3988371"/>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3226DE13-B9C7-4568-B065-E0B72AF5B8DE}"/>
              </a:ext>
            </a:extLst>
          </p:cNvPr>
          <p:cNvSpPr/>
          <p:nvPr/>
        </p:nvSpPr>
        <p:spPr>
          <a:xfrm>
            <a:off x="4608945" y="2013527"/>
            <a:ext cx="6031345" cy="968278"/>
          </a:xfrm>
          <a:prstGeom prst="rect">
            <a:avLst/>
          </a:prstGeom>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Term contentious</a:t>
            </a:r>
          </a:p>
          <a:p>
            <a:pPr marL="342900" marR="0" lvl="0" indent="-342900">
              <a:lnSpc>
                <a:spcPct val="107000"/>
              </a:lnSpc>
              <a:spcBef>
                <a:spcPts val="0"/>
              </a:spcBef>
              <a:spcAft>
                <a:spcPts val="0"/>
              </a:spcAft>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Resigned October 25, 2002</a:t>
            </a:r>
          </a:p>
          <a:p>
            <a:pPr marL="457200" marR="0">
              <a:lnSpc>
                <a:spcPct val="107000"/>
              </a:lnSpc>
              <a:spcBef>
                <a:spcPts val="0"/>
              </a:spcBef>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9589633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60D86-0579-4DBB-B654-3C65687429ED}"/>
              </a:ext>
            </a:extLst>
          </p:cNvPr>
          <p:cNvSpPr>
            <a:spLocks noGrp="1"/>
          </p:cNvSpPr>
          <p:nvPr>
            <p:ph type="title"/>
          </p:nvPr>
        </p:nvSpPr>
        <p:spPr/>
        <p:txBody>
          <a:bodyPr>
            <a:normAutofit fontScale="90000"/>
          </a:bodyPr>
          <a:lstStyle/>
          <a:p>
            <a:pPr algn="ctr"/>
            <a:r>
              <a:rPr lang="en-US" sz="3200" b="1" dirty="0"/>
              <a:t>Brother Robert Fillmore, CSC</a:t>
            </a:r>
            <a:br>
              <a:rPr lang="en-US" sz="3200" b="1" dirty="0"/>
            </a:br>
            <a:r>
              <a:rPr lang="en-US" sz="3200" b="1" dirty="0"/>
              <a:t>Seventh Provincial</a:t>
            </a:r>
            <a:br>
              <a:rPr lang="en-US" sz="3200" b="1" dirty="0"/>
            </a:br>
            <a:r>
              <a:rPr lang="en-US" sz="3200" b="1" dirty="0"/>
              <a:t>2002-2009</a:t>
            </a:r>
          </a:p>
        </p:txBody>
      </p:sp>
      <p:pic>
        <p:nvPicPr>
          <p:cNvPr id="1026" name="Picture 2" descr="image1 (5)">
            <a:extLst>
              <a:ext uri="{FF2B5EF4-FFF2-40B4-BE49-F238E27FC236}">
                <a16:creationId xmlns:a16="http://schemas.microsoft.com/office/drawing/2014/main" id="{81779464-2809-43B5-BD5C-3949C56F9D9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1690688"/>
            <a:ext cx="2747201" cy="383819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D91F72AF-C106-4AE1-AA77-91C59C5C2261}"/>
              </a:ext>
            </a:extLst>
          </p:cNvPr>
          <p:cNvSpPr/>
          <p:nvPr/>
        </p:nvSpPr>
        <p:spPr>
          <a:xfrm>
            <a:off x="3965944" y="1786270"/>
            <a:ext cx="5178056" cy="3540265"/>
          </a:xfrm>
          <a:prstGeom prst="rect">
            <a:avLst/>
          </a:prstGeom>
        </p:spPr>
        <p:txBody>
          <a:bodyPr wrap="square">
            <a:spAutoFit/>
          </a:bodyPr>
          <a:lstStyle/>
          <a:p>
            <a:pPr marL="342900" marR="0" lvl="0" indent="-342900">
              <a:lnSpc>
                <a:spcPct val="107000"/>
              </a:lnSpc>
              <a:spcBef>
                <a:spcPts val="0"/>
              </a:spcBef>
              <a:spcAft>
                <a:spcPts val="800"/>
              </a:spcAft>
              <a:buFont typeface="Symbol" panose="05050102010706020507" pitchFamily="18" charset="2"/>
              <a:buChar char=""/>
            </a:pPr>
            <a:r>
              <a:rPr lang="en-US" dirty="0">
                <a:latin typeface="Bookman Old Style" panose="02050604050505020204" pitchFamily="18" charset="0"/>
                <a:ea typeface="Calibri" panose="020F0502020204030204" pitchFamily="34" charset="0"/>
                <a:cs typeface="Times New Roman" panose="02020603050405020304" pitchFamily="18" charset="0"/>
              </a:rPr>
              <a:t>Holy Cross College becomes a four-year school.</a:t>
            </a:r>
          </a:p>
          <a:p>
            <a:pPr marL="342900" marR="0" lvl="0" indent="-342900">
              <a:lnSpc>
                <a:spcPct val="107000"/>
              </a:lnSpc>
              <a:spcBef>
                <a:spcPts val="0"/>
              </a:spcBef>
              <a:spcAft>
                <a:spcPts val="800"/>
              </a:spcAft>
              <a:buFont typeface="Symbol" panose="05050102010706020507" pitchFamily="18" charset="2"/>
              <a:buChar char=""/>
            </a:pPr>
            <a:r>
              <a:rPr lang="en-US" dirty="0">
                <a:latin typeface="Bookman Old Style" panose="02050604050505020204" pitchFamily="18" charset="0"/>
                <a:ea typeface="Calibri" panose="020F0502020204030204" pitchFamily="34" charset="0"/>
                <a:cs typeface="Times New Roman" panose="02020603050405020304" pitchFamily="18" charset="0"/>
              </a:rPr>
              <a:t>In 2004 the Holy Cross Institute at St. Edward’s University was established.</a:t>
            </a:r>
          </a:p>
          <a:p>
            <a:pPr marL="342900" marR="0" lvl="0" indent="-342900">
              <a:lnSpc>
                <a:spcPct val="107000"/>
              </a:lnSpc>
              <a:spcBef>
                <a:spcPts val="0"/>
              </a:spcBef>
              <a:spcAft>
                <a:spcPts val="800"/>
              </a:spcAft>
              <a:buFont typeface="Symbol" panose="05050102010706020507" pitchFamily="18" charset="2"/>
              <a:buChar char=""/>
            </a:pPr>
            <a:r>
              <a:rPr lang="en-US" dirty="0">
                <a:latin typeface="Bookman Old Style" panose="02050604050505020204" pitchFamily="18" charset="0"/>
                <a:ea typeface="Calibri" panose="020F0502020204030204" pitchFamily="34" charset="0"/>
                <a:cs typeface="Times New Roman" panose="02020603050405020304" pitchFamily="18" charset="0"/>
              </a:rPr>
              <a:t>As the number of brothers in the US continued to greatly diminish, the South-West and Eastern provinces of brothers announced their decision to merge into the Moreau Province. The Midwest Province chose not to be part of the merger.</a:t>
            </a:r>
          </a:p>
        </p:txBody>
      </p:sp>
    </p:spTree>
    <p:extLst>
      <p:ext uri="{BB962C8B-B14F-4D97-AF65-F5344CB8AC3E}">
        <p14:creationId xmlns:p14="http://schemas.microsoft.com/office/powerpoint/2010/main" val="5216605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EE716-A2EE-445A-80D7-A00C9955CFE7}"/>
              </a:ext>
            </a:extLst>
          </p:cNvPr>
          <p:cNvSpPr>
            <a:spLocks noGrp="1"/>
          </p:cNvSpPr>
          <p:nvPr>
            <p:ph type="title"/>
          </p:nvPr>
        </p:nvSpPr>
        <p:spPr/>
        <p:txBody>
          <a:bodyPr>
            <a:normAutofit fontScale="90000"/>
          </a:bodyPr>
          <a:lstStyle/>
          <a:p>
            <a:pPr algn="ctr"/>
            <a:r>
              <a:rPr lang="en-US" sz="3200" b="1" dirty="0"/>
              <a:t>Brother Chester Freel, CSC</a:t>
            </a:r>
            <a:br>
              <a:rPr lang="en-US" sz="3200" b="1" dirty="0"/>
            </a:br>
            <a:r>
              <a:rPr lang="en-US" sz="3200" b="1" dirty="0"/>
              <a:t>Eighth Provincial</a:t>
            </a:r>
            <a:br>
              <a:rPr lang="en-US" sz="3200" b="1" dirty="0"/>
            </a:br>
            <a:r>
              <a:rPr lang="en-US" sz="3200" b="1" dirty="0"/>
              <a:t>2009-2018</a:t>
            </a:r>
          </a:p>
        </p:txBody>
      </p:sp>
      <p:pic>
        <p:nvPicPr>
          <p:cNvPr id="8" name="Content Placeholder 7">
            <a:extLst>
              <a:ext uri="{FF2B5EF4-FFF2-40B4-BE49-F238E27FC236}">
                <a16:creationId xmlns:a16="http://schemas.microsoft.com/office/drawing/2014/main" id="{E776C7F9-8F06-4282-9E50-8072F5F628B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735074"/>
            <a:ext cx="2258568" cy="3387852"/>
          </a:xfrm>
        </p:spPr>
      </p:pic>
      <p:sp>
        <p:nvSpPr>
          <p:cNvPr id="3" name="Rectangle 2">
            <a:extLst>
              <a:ext uri="{FF2B5EF4-FFF2-40B4-BE49-F238E27FC236}">
                <a16:creationId xmlns:a16="http://schemas.microsoft.com/office/drawing/2014/main" id="{C28BCA6E-A1CD-43E8-8026-9DC1B939451A}"/>
              </a:ext>
            </a:extLst>
          </p:cNvPr>
          <p:cNvSpPr/>
          <p:nvPr/>
        </p:nvSpPr>
        <p:spPr>
          <a:xfrm>
            <a:off x="3317358" y="1828800"/>
            <a:ext cx="7581014" cy="3437672"/>
          </a:xfrm>
          <a:prstGeom prst="rect">
            <a:avLst/>
          </a:prstGeom>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r>
              <a:rPr lang="en-US" dirty="0">
                <a:latin typeface="Bookman Old Style" panose="02050604050505020204" pitchFamily="18" charset="0"/>
                <a:ea typeface="Calibri" panose="020F0502020204030204" pitchFamily="34" charset="0"/>
                <a:cs typeface="Times New Roman" panose="02020603050405020304" pitchFamily="18" charset="0"/>
              </a:rPr>
              <a:t>In 2009, Cathedral High School in Indianapolis asked to be sponsored by the Midwest Province.</a:t>
            </a:r>
          </a:p>
          <a:p>
            <a:pPr marL="342900" marR="0" lvl="0" indent="-342900">
              <a:lnSpc>
                <a:spcPct val="107000"/>
              </a:lnSpc>
              <a:spcBef>
                <a:spcPts val="0"/>
              </a:spcBef>
              <a:spcAft>
                <a:spcPts val="0"/>
              </a:spcAft>
              <a:buFont typeface="Symbol" panose="05050102010706020507" pitchFamily="18" charset="2"/>
              <a:buChar char=""/>
            </a:pPr>
            <a:r>
              <a:rPr lang="en-US" dirty="0">
                <a:latin typeface="Bookman Old Style" panose="02050604050505020204" pitchFamily="18" charset="0"/>
                <a:ea typeface="Calibri" panose="020F0502020204030204" pitchFamily="34" charset="0"/>
                <a:cs typeface="Times New Roman" panose="02020603050405020304" pitchFamily="18" charset="0"/>
              </a:rPr>
              <a:t>In 2010, Columba Hall renovation completed.</a:t>
            </a:r>
          </a:p>
          <a:p>
            <a:pPr marL="342900" marR="0" lvl="0" indent="-342900">
              <a:lnSpc>
                <a:spcPct val="107000"/>
              </a:lnSpc>
              <a:spcBef>
                <a:spcPts val="0"/>
              </a:spcBef>
              <a:spcAft>
                <a:spcPts val="0"/>
              </a:spcAft>
              <a:buFont typeface="Symbol" panose="05050102010706020507" pitchFamily="18" charset="2"/>
              <a:buChar char=""/>
            </a:pPr>
            <a:r>
              <a:rPr lang="en-US" dirty="0">
                <a:latin typeface="Bookman Old Style" panose="02050604050505020204" pitchFamily="18" charset="0"/>
                <a:ea typeface="Calibri" panose="020F0502020204030204" pitchFamily="34" charset="0"/>
                <a:cs typeface="Times New Roman" panose="02020603050405020304" pitchFamily="18" charset="0"/>
              </a:rPr>
              <a:t>In 2013, Notre Dame Prep for Boys in Niles, Illinois joined the sponsored network of schools.</a:t>
            </a:r>
          </a:p>
          <a:p>
            <a:pPr marL="342900" marR="0" lvl="0" indent="-342900">
              <a:lnSpc>
                <a:spcPct val="107000"/>
              </a:lnSpc>
              <a:spcBef>
                <a:spcPts val="0"/>
              </a:spcBef>
              <a:spcAft>
                <a:spcPts val="800"/>
              </a:spcAft>
              <a:buFont typeface="Symbol" panose="05050102010706020507" pitchFamily="18" charset="2"/>
              <a:buChar char=""/>
            </a:pPr>
            <a:r>
              <a:rPr lang="en-US" dirty="0">
                <a:latin typeface="Bookman Old Style" panose="02050604050505020204" pitchFamily="18" charset="0"/>
                <a:ea typeface="Calibri" panose="020F0502020204030204" pitchFamily="34" charset="0"/>
                <a:cs typeface="Times New Roman" panose="02020603050405020304" pitchFamily="18" charset="0"/>
              </a:rPr>
              <a:t>Today, there are six sponsored schools and one college in the Midwest Province.</a:t>
            </a:r>
          </a:p>
          <a:p>
            <a:pPr marL="342900" marR="0" lvl="0" indent="-342900">
              <a:lnSpc>
                <a:spcPct val="107000"/>
              </a:lnSpc>
              <a:spcBef>
                <a:spcPts val="0"/>
              </a:spcBef>
              <a:spcAft>
                <a:spcPts val="800"/>
              </a:spcAft>
              <a:buFont typeface="Symbol" panose="05050102010706020507" pitchFamily="18" charset="2"/>
              <a:buChar char=""/>
            </a:pPr>
            <a:r>
              <a:rPr lang="en-US" dirty="0">
                <a:latin typeface="Bookman Old Style" panose="02050604050505020204" pitchFamily="18" charset="0"/>
                <a:ea typeface="Calibri" panose="020F0502020204030204" pitchFamily="34" charset="0"/>
                <a:cs typeface="Times New Roman" panose="02020603050405020304" pitchFamily="18" charset="0"/>
              </a:rPr>
              <a:t>The 2015 Chapter formally endorsed collaborative programs developed with the Moreau Province: one vocation director, a defined program for discernment, and an initial pre-novitiate formation at Holy Cross College.</a:t>
            </a:r>
          </a:p>
        </p:txBody>
      </p:sp>
    </p:spTree>
    <p:extLst>
      <p:ext uri="{BB962C8B-B14F-4D97-AF65-F5344CB8AC3E}">
        <p14:creationId xmlns:p14="http://schemas.microsoft.com/office/powerpoint/2010/main" val="4753488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F8E68-C249-45A8-80E6-EB0483CB6FD1}"/>
              </a:ext>
            </a:extLst>
          </p:cNvPr>
          <p:cNvSpPr>
            <a:spLocks noGrp="1"/>
          </p:cNvSpPr>
          <p:nvPr>
            <p:ph type="title"/>
          </p:nvPr>
        </p:nvSpPr>
        <p:spPr/>
        <p:txBody>
          <a:bodyPr>
            <a:normAutofit fontScale="90000"/>
          </a:bodyPr>
          <a:lstStyle/>
          <a:p>
            <a:pPr algn="ctr"/>
            <a:r>
              <a:rPr lang="en-US" sz="3200" b="1" dirty="0"/>
              <a:t>Brother Kenneth Haders, CSC</a:t>
            </a:r>
            <a:br>
              <a:rPr lang="en-US" sz="3200" b="1" dirty="0"/>
            </a:br>
            <a:r>
              <a:rPr lang="en-US" sz="3200" b="1"/>
              <a:t>Ninth Provincial</a:t>
            </a:r>
            <a:br>
              <a:rPr lang="en-US" sz="3200" b="1"/>
            </a:br>
            <a:r>
              <a:rPr lang="en-US" sz="3200" b="1"/>
              <a:t>2018-2024 +</a:t>
            </a:r>
            <a:endParaRPr lang="en-US" sz="3200" b="1" dirty="0"/>
          </a:p>
        </p:txBody>
      </p:sp>
      <p:pic>
        <p:nvPicPr>
          <p:cNvPr id="5" name="Content Placeholder 4">
            <a:extLst>
              <a:ext uri="{FF2B5EF4-FFF2-40B4-BE49-F238E27FC236}">
                <a16:creationId xmlns:a16="http://schemas.microsoft.com/office/drawing/2014/main" id="{595EFB2C-0702-4645-8906-03F1057B194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844802"/>
            <a:ext cx="3005450" cy="3168396"/>
          </a:xfrm>
        </p:spPr>
      </p:pic>
      <p:sp>
        <p:nvSpPr>
          <p:cNvPr id="3" name="Rectangle 2">
            <a:extLst>
              <a:ext uri="{FF2B5EF4-FFF2-40B4-BE49-F238E27FC236}">
                <a16:creationId xmlns:a16="http://schemas.microsoft.com/office/drawing/2014/main" id="{491CB803-DB84-40C9-BA35-EDCB32AAC37C}"/>
              </a:ext>
            </a:extLst>
          </p:cNvPr>
          <p:cNvSpPr/>
          <p:nvPr/>
        </p:nvSpPr>
        <p:spPr>
          <a:xfrm>
            <a:off x="4359564" y="1958109"/>
            <a:ext cx="4784436" cy="3042821"/>
          </a:xfrm>
          <a:prstGeom prst="rect">
            <a:avLst/>
          </a:prstGeom>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Continues to oversee and support all province ministries.</a:t>
            </a:r>
          </a:p>
          <a:p>
            <a:pPr marL="342900" marR="0" lvl="0" indent="-342900">
              <a:lnSpc>
                <a:spcPct val="107000"/>
              </a:lnSpc>
              <a:spcBef>
                <a:spcPts val="0"/>
              </a:spcBef>
              <a:spcAft>
                <a:spcPts val="0"/>
              </a:spcAft>
              <a:buFont typeface="Symbol" panose="05050102010706020507" pitchFamily="18" charset="2"/>
              <a:buChar char=""/>
            </a:pPr>
            <a:r>
              <a:rPr lang="en-US">
                <a:latin typeface="Calibri" panose="020F0502020204030204" pitchFamily="34" charset="0"/>
                <a:ea typeface="Calibri" panose="020F0502020204030204" pitchFamily="34" charset="0"/>
                <a:cs typeface="Times New Roman" panose="02020603050405020304" pitchFamily="18" charset="0"/>
              </a:rPr>
              <a:t>Works diligently </a:t>
            </a:r>
            <a:r>
              <a:rPr lang="en-US" dirty="0">
                <a:latin typeface="Calibri" panose="020F0502020204030204" pitchFamily="34" charset="0"/>
                <a:ea typeface="Calibri" panose="020F0502020204030204" pitchFamily="34" charset="0"/>
                <a:cs typeface="Times New Roman" panose="02020603050405020304" pitchFamily="18" charset="0"/>
              </a:rPr>
              <a:t>along with others to assist the District of Ghana to become the Province of West Africa.</a:t>
            </a:r>
          </a:p>
          <a:p>
            <a:pPr marL="342900" marR="0" lvl="0" indent="-342900">
              <a:lnSpc>
                <a:spcPct val="107000"/>
              </a:lnSpc>
              <a:spcBef>
                <a:spcPts val="0"/>
              </a:spcBef>
              <a:spcAft>
                <a:spcPts val="0"/>
              </a:spcAft>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Working to provide the due diligence for the unification of the three provinces in North America. By 2028.</a:t>
            </a:r>
          </a:p>
          <a:p>
            <a:pPr marL="342900" marR="0" lvl="0" indent="-342900">
              <a:lnSpc>
                <a:spcPct val="107000"/>
              </a:lnSpc>
              <a:spcBef>
                <a:spcPts val="0"/>
              </a:spcBef>
              <a:spcAft>
                <a:spcPts val="800"/>
              </a:spcAft>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As of this date there are 55 members of the province with only seven under the age of 75.</a:t>
            </a:r>
          </a:p>
        </p:txBody>
      </p:sp>
    </p:spTree>
    <p:extLst>
      <p:ext uri="{BB962C8B-B14F-4D97-AF65-F5344CB8AC3E}">
        <p14:creationId xmlns:p14="http://schemas.microsoft.com/office/powerpoint/2010/main" val="2933631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5F6FB6-8F46-459C-AC99-06F7BFF6C517}"/>
              </a:ext>
            </a:extLst>
          </p:cNvPr>
          <p:cNvSpPr>
            <a:spLocks noGrp="1"/>
          </p:cNvSpPr>
          <p:nvPr>
            <p:ph type="title"/>
          </p:nvPr>
        </p:nvSpPr>
        <p:spPr/>
        <p:txBody>
          <a:bodyPr>
            <a:normAutofit/>
          </a:bodyPr>
          <a:lstStyle/>
          <a:p>
            <a:pPr algn="ctr"/>
            <a:r>
              <a:rPr lang="en-US" sz="3200" b="1" dirty="0"/>
              <a:t>Brother Ephrem O’Dwyer, C.S.C.</a:t>
            </a:r>
            <a:br>
              <a:rPr lang="en-US" sz="3200" b="1" dirty="0"/>
            </a:br>
            <a:r>
              <a:rPr lang="en-US" sz="2800" b="1" dirty="0"/>
              <a:t>Provincial US Brothers Province</a:t>
            </a:r>
            <a:br>
              <a:rPr lang="en-US" sz="2800" b="1" dirty="0"/>
            </a:br>
            <a:r>
              <a:rPr lang="en-US" sz="2800" b="1" dirty="0"/>
              <a:t>1946-1956</a:t>
            </a:r>
          </a:p>
        </p:txBody>
      </p:sp>
      <p:pic>
        <p:nvPicPr>
          <p:cNvPr id="6" name="Content Placeholder 5">
            <a:extLst>
              <a:ext uri="{FF2B5EF4-FFF2-40B4-BE49-F238E27FC236}">
                <a16:creationId xmlns:a16="http://schemas.microsoft.com/office/drawing/2014/main" id="{16CBF916-03A2-41D0-B136-C562EA3F5096}"/>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329668" y="1825625"/>
            <a:ext cx="3027827" cy="4242816"/>
          </a:xfrm>
        </p:spPr>
      </p:pic>
      <p:sp>
        <p:nvSpPr>
          <p:cNvPr id="4" name="Content Placeholder 3">
            <a:extLst>
              <a:ext uri="{FF2B5EF4-FFF2-40B4-BE49-F238E27FC236}">
                <a16:creationId xmlns:a16="http://schemas.microsoft.com/office/drawing/2014/main" id="{0A4357A7-841D-466C-88D2-FB71B7E36D32}"/>
              </a:ext>
            </a:extLst>
          </p:cNvPr>
          <p:cNvSpPr>
            <a:spLocks noGrp="1"/>
          </p:cNvSpPr>
          <p:nvPr>
            <p:ph sz="half" idx="2"/>
          </p:nvPr>
        </p:nvSpPr>
        <p:spPr/>
        <p:txBody>
          <a:bodyPr/>
          <a:lstStyle/>
          <a:p>
            <a:r>
              <a:rPr lang="en-US" dirty="0"/>
              <a:t>Reorganized formation for the brothers;</a:t>
            </a:r>
          </a:p>
          <a:p>
            <a:r>
              <a:rPr lang="en-US" dirty="0"/>
              <a:t>By 1956, doubled the number of brothers in final vows to more than 1,000;</a:t>
            </a:r>
          </a:p>
          <a:p>
            <a:r>
              <a:rPr lang="en-US" dirty="0"/>
              <a:t>On Nov. 1, 1956, US Province of Brothers becomes three groups: Midwest Province, Southwest Vice-Province and the Eastern Vice-Province.</a:t>
            </a:r>
          </a:p>
          <a:p>
            <a:endParaRPr lang="en-US" dirty="0"/>
          </a:p>
        </p:txBody>
      </p:sp>
    </p:spTree>
    <p:extLst>
      <p:ext uri="{BB962C8B-B14F-4D97-AF65-F5344CB8AC3E}">
        <p14:creationId xmlns:p14="http://schemas.microsoft.com/office/powerpoint/2010/main" val="28862640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2706A-9267-4566-80DA-C56F95FF8060}"/>
              </a:ext>
            </a:extLst>
          </p:cNvPr>
          <p:cNvSpPr>
            <a:spLocks noGrp="1"/>
          </p:cNvSpPr>
          <p:nvPr>
            <p:ph type="title"/>
          </p:nvPr>
        </p:nvSpPr>
        <p:spPr/>
        <p:txBody>
          <a:bodyPr>
            <a:normAutofit/>
          </a:bodyPr>
          <a:lstStyle/>
          <a:p>
            <a:pPr algn="ctr"/>
            <a:r>
              <a:rPr lang="en-US" sz="2400" b="1" dirty="0"/>
              <a:t>Brother Donatus Schwartz, C.S.C.</a:t>
            </a:r>
            <a:br>
              <a:rPr lang="en-US" sz="2400" b="1" dirty="0"/>
            </a:br>
            <a:r>
              <a:rPr lang="en-US" sz="2400" b="1" dirty="0"/>
              <a:t>First Provincial Midwest Province</a:t>
            </a:r>
            <a:br>
              <a:rPr lang="en-US" sz="2400" b="1" dirty="0"/>
            </a:br>
            <a:r>
              <a:rPr lang="en-US" sz="2400" b="1" dirty="0"/>
              <a:t>1956-1968</a:t>
            </a:r>
          </a:p>
        </p:txBody>
      </p:sp>
      <p:pic>
        <p:nvPicPr>
          <p:cNvPr id="6" name="Content Placeholder 5">
            <a:extLst>
              <a:ext uri="{FF2B5EF4-FFF2-40B4-BE49-F238E27FC236}">
                <a16:creationId xmlns:a16="http://schemas.microsoft.com/office/drawing/2014/main" id="{4612DFED-88ED-4105-946E-F49437A870ED}"/>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318202" y="1825625"/>
            <a:ext cx="3044952" cy="3044952"/>
          </a:xfrm>
        </p:spPr>
      </p:pic>
      <p:sp>
        <p:nvSpPr>
          <p:cNvPr id="4" name="Content Placeholder 3">
            <a:extLst>
              <a:ext uri="{FF2B5EF4-FFF2-40B4-BE49-F238E27FC236}">
                <a16:creationId xmlns:a16="http://schemas.microsoft.com/office/drawing/2014/main" id="{C5554B17-430C-451B-AB45-D9F474E3696B}"/>
              </a:ext>
            </a:extLst>
          </p:cNvPr>
          <p:cNvSpPr>
            <a:spLocks noGrp="1"/>
          </p:cNvSpPr>
          <p:nvPr>
            <p:ph sz="half" idx="2"/>
          </p:nvPr>
        </p:nvSpPr>
        <p:spPr/>
        <p:txBody>
          <a:bodyPr>
            <a:normAutofit fontScale="92500" lnSpcReduction="10000"/>
          </a:bodyPr>
          <a:lstStyle/>
          <a:p>
            <a:r>
              <a:rPr lang="en-US" dirty="0"/>
              <a:t> New ministries of province – Ghana and Liberia, West Africa;</a:t>
            </a:r>
          </a:p>
          <a:p>
            <a:r>
              <a:rPr lang="en-US" dirty="0"/>
              <a:t>Formation program initiated in Ghana;</a:t>
            </a:r>
          </a:p>
          <a:p>
            <a:r>
              <a:rPr lang="en-US" dirty="0"/>
              <a:t>Province sees Bengal missions as a priority relationship;</a:t>
            </a:r>
          </a:p>
          <a:p>
            <a:r>
              <a:rPr lang="en-US" dirty="0"/>
              <a:t>1964 – 399 finally professed brothers, 100 temporary professed and 49 novices.</a:t>
            </a:r>
          </a:p>
          <a:p>
            <a:r>
              <a:rPr lang="en-US" dirty="0"/>
              <a:t>1965: 10 high schools, 3 boys’ homes; one military academy.</a:t>
            </a:r>
          </a:p>
          <a:p>
            <a:endParaRPr lang="en-US" dirty="0"/>
          </a:p>
          <a:p>
            <a:endParaRPr lang="en-US" dirty="0"/>
          </a:p>
        </p:txBody>
      </p:sp>
    </p:spTree>
    <p:extLst>
      <p:ext uri="{BB962C8B-B14F-4D97-AF65-F5344CB8AC3E}">
        <p14:creationId xmlns:p14="http://schemas.microsoft.com/office/powerpoint/2010/main" val="20006073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1F89B9-A19C-456E-AA92-3F0B67B689E0}"/>
              </a:ext>
            </a:extLst>
          </p:cNvPr>
          <p:cNvSpPr>
            <a:spLocks noGrp="1"/>
          </p:cNvSpPr>
          <p:nvPr>
            <p:ph type="title"/>
          </p:nvPr>
        </p:nvSpPr>
        <p:spPr/>
        <p:txBody>
          <a:bodyPr>
            <a:noAutofit/>
          </a:bodyPr>
          <a:lstStyle/>
          <a:p>
            <a:pPr algn="ctr"/>
            <a:r>
              <a:rPr lang="en-US" sz="2400" b="1" dirty="0"/>
              <a:t>Brother Ernest Ryan, C. S. C.</a:t>
            </a:r>
            <a:br>
              <a:rPr lang="en-US" sz="2400" b="1" dirty="0"/>
            </a:br>
            <a:r>
              <a:rPr lang="en-US" sz="2400" b="1" dirty="0"/>
              <a:t>Founder of the Dujarié Press</a:t>
            </a:r>
            <a:br>
              <a:rPr lang="en-US" sz="2400" b="1" dirty="0"/>
            </a:br>
            <a:r>
              <a:rPr lang="en-US" sz="2400" b="1" dirty="0"/>
              <a:t>Brother Sigismund Danielski, C. S. C.</a:t>
            </a:r>
            <a:br>
              <a:rPr lang="en-US" sz="2400" b="1" dirty="0"/>
            </a:br>
            <a:r>
              <a:rPr lang="en-US" sz="2400" b="1" dirty="0"/>
              <a:t>Editor 1963-1968</a:t>
            </a:r>
          </a:p>
        </p:txBody>
      </p:sp>
      <p:pic>
        <p:nvPicPr>
          <p:cNvPr id="5" name="Content Placeholder 4">
            <a:extLst>
              <a:ext uri="{FF2B5EF4-FFF2-40B4-BE49-F238E27FC236}">
                <a16:creationId xmlns:a16="http://schemas.microsoft.com/office/drawing/2014/main" id="{10ADC8A9-AD9E-4026-B9B3-81D4CCB2FE9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3027" y="1981754"/>
            <a:ext cx="2395157" cy="3084671"/>
          </a:xfrm>
        </p:spPr>
      </p:pic>
      <p:pic>
        <p:nvPicPr>
          <p:cNvPr id="4" name="Content Placeholder 3">
            <a:extLst>
              <a:ext uri="{FF2B5EF4-FFF2-40B4-BE49-F238E27FC236}">
                <a16:creationId xmlns:a16="http://schemas.microsoft.com/office/drawing/2014/main" id="{D8E0C379-47EE-4ECA-A153-297ACF49B0CB}"/>
              </a:ext>
            </a:extLst>
          </p:cNvPr>
          <p:cNvPicPr>
            <a:picLocks noChangeAspect="1"/>
          </p:cNvPicPr>
          <p:nvPr/>
        </p:nvPicPr>
        <p:blipFill rotWithShape="1">
          <a:blip r:embed="rId3">
            <a:extLst>
              <a:ext uri="{28A0092B-C50C-407E-A947-70E740481C1C}">
                <a14:useLocalDpi xmlns:a14="http://schemas.microsoft.com/office/drawing/2010/main" val="0"/>
              </a:ext>
            </a:extLst>
          </a:blip>
          <a:srcRect l="9789" t="13356" r="13274" b="15223"/>
          <a:stretch/>
        </p:blipFill>
        <p:spPr>
          <a:xfrm rot="5400000">
            <a:off x="9104092" y="2480904"/>
            <a:ext cx="3048552" cy="2122489"/>
          </a:xfrm>
          <a:prstGeom prst="rect">
            <a:avLst/>
          </a:prstGeom>
        </p:spPr>
      </p:pic>
      <p:sp>
        <p:nvSpPr>
          <p:cNvPr id="3" name="Rectangle 2">
            <a:extLst>
              <a:ext uri="{FF2B5EF4-FFF2-40B4-BE49-F238E27FC236}">
                <a16:creationId xmlns:a16="http://schemas.microsoft.com/office/drawing/2014/main" id="{5FB6B37A-81E3-457E-B624-77BAB64C2905}"/>
              </a:ext>
            </a:extLst>
          </p:cNvPr>
          <p:cNvSpPr/>
          <p:nvPr/>
        </p:nvSpPr>
        <p:spPr>
          <a:xfrm>
            <a:off x="3223260" y="1976026"/>
            <a:ext cx="6343864" cy="2445862"/>
          </a:xfrm>
          <a:prstGeom prst="rect">
            <a:avLst/>
          </a:prstGeom>
        </p:spPr>
        <p:txBody>
          <a:bodyPr wrap="square">
            <a:spAutoFit/>
          </a:bodyPr>
          <a:lstStyle/>
          <a:p>
            <a:pPr algn="just">
              <a:lnSpc>
                <a:spcPct val="107000"/>
              </a:lnSpc>
              <a:spcAft>
                <a:spcPts val="800"/>
              </a:spcAft>
            </a:pPr>
            <a:r>
              <a:rPr lang="en-US" sz="2400" b="1" dirty="0">
                <a:ea typeface="Calibri" panose="020F0502020204030204" pitchFamily="34" charset="0"/>
                <a:cs typeface="Times New Roman" panose="02020603050405020304" pitchFamily="18" charset="0"/>
              </a:rPr>
              <a:t>Published over 350 books mostly about the lives of the saints and famous persons with an appeal to Catholic elementary students. Thousands of copies were printed and sold across the country. Today, one can purchase them on Amazon or eBay.</a:t>
            </a:r>
          </a:p>
        </p:txBody>
      </p:sp>
    </p:spTree>
    <p:extLst>
      <p:ext uri="{BB962C8B-B14F-4D97-AF65-F5344CB8AC3E}">
        <p14:creationId xmlns:p14="http://schemas.microsoft.com/office/powerpoint/2010/main" val="35407890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FF39D-E609-46D8-B43D-69EBA0E1881B}"/>
              </a:ext>
            </a:extLst>
          </p:cNvPr>
          <p:cNvSpPr>
            <a:spLocks noGrp="1"/>
          </p:cNvSpPr>
          <p:nvPr>
            <p:ph type="title"/>
          </p:nvPr>
        </p:nvSpPr>
        <p:spPr/>
        <p:txBody>
          <a:bodyPr>
            <a:noAutofit/>
          </a:bodyPr>
          <a:lstStyle/>
          <a:p>
            <a:pPr algn="ctr"/>
            <a:r>
              <a:rPr lang="en-US" sz="3200" b="1" dirty="0"/>
              <a:t>Brother Charles Krupp, C. S. C.</a:t>
            </a:r>
            <a:br>
              <a:rPr lang="en-US" sz="3200" b="1" dirty="0"/>
            </a:br>
            <a:r>
              <a:rPr lang="en-US" sz="3200" dirty="0"/>
              <a:t>Second Provincial</a:t>
            </a:r>
            <a:br>
              <a:rPr lang="en-US" sz="3200" dirty="0"/>
            </a:br>
            <a:r>
              <a:rPr lang="en-US" sz="3200" dirty="0"/>
              <a:t>1969-1979</a:t>
            </a:r>
          </a:p>
        </p:txBody>
      </p:sp>
      <p:pic>
        <p:nvPicPr>
          <p:cNvPr id="6" name="Content Placeholder 5">
            <a:extLst>
              <a:ext uri="{FF2B5EF4-FFF2-40B4-BE49-F238E27FC236}">
                <a16:creationId xmlns:a16="http://schemas.microsoft.com/office/drawing/2014/main" id="{F1272C32-FD13-4FE4-93EE-6CF156B3307F}"/>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731334" y="1825625"/>
            <a:ext cx="2438400" cy="3227832"/>
          </a:xfrm>
        </p:spPr>
      </p:pic>
      <p:sp>
        <p:nvSpPr>
          <p:cNvPr id="4" name="Content Placeholder 3">
            <a:extLst>
              <a:ext uri="{FF2B5EF4-FFF2-40B4-BE49-F238E27FC236}">
                <a16:creationId xmlns:a16="http://schemas.microsoft.com/office/drawing/2014/main" id="{FB3C1E8A-1EEA-47BC-8D68-752C5F6744C7}"/>
              </a:ext>
            </a:extLst>
          </p:cNvPr>
          <p:cNvSpPr>
            <a:spLocks noGrp="1"/>
          </p:cNvSpPr>
          <p:nvPr>
            <p:ph sz="half" idx="2"/>
          </p:nvPr>
        </p:nvSpPr>
        <p:spPr/>
        <p:txBody>
          <a:bodyPr/>
          <a:lstStyle/>
          <a:p>
            <a:r>
              <a:rPr lang="en-US" dirty="0"/>
              <a:t>Biggest challenge was number of men choosing to leave the congregation.</a:t>
            </a:r>
          </a:p>
          <a:p>
            <a:r>
              <a:rPr lang="en-US" dirty="0"/>
              <a:t>His council mandated the creations of boards for all schools.</a:t>
            </a:r>
          </a:p>
          <a:p>
            <a:r>
              <a:rPr lang="en-US" dirty="0"/>
              <a:t>In 1972, formation moved from Rolling Prairie, IN to new houses in South Bend.</a:t>
            </a:r>
          </a:p>
          <a:p>
            <a:endParaRPr lang="en-US" dirty="0"/>
          </a:p>
        </p:txBody>
      </p:sp>
    </p:spTree>
    <p:extLst>
      <p:ext uri="{BB962C8B-B14F-4D97-AF65-F5344CB8AC3E}">
        <p14:creationId xmlns:p14="http://schemas.microsoft.com/office/powerpoint/2010/main" val="28763020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2D969-CB92-4ECF-9AE8-FDBC5E6E3829}"/>
              </a:ext>
            </a:extLst>
          </p:cNvPr>
          <p:cNvSpPr>
            <a:spLocks noGrp="1"/>
          </p:cNvSpPr>
          <p:nvPr>
            <p:ph type="title"/>
          </p:nvPr>
        </p:nvSpPr>
        <p:spPr/>
        <p:txBody>
          <a:bodyPr>
            <a:normAutofit fontScale="90000"/>
          </a:bodyPr>
          <a:lstStyle/>
          <a:p>
            <a:pPr algn="ctr"/>
            <a:r>
              <a:rPr lang="en-US" sz="3100" b="1" dirty="0"/>
              <a:t>Brother Philip Armstrong, C. S. C.</a:t>
            </a:r>
            <a:br>
              <a:rPr lang="en-US" sz="2400" b="1" dirty="0"/>
            </a:br>
            <a:r>
              <a:rPr lang="en-US" sz="2400" b="1" dirty="0"/>
              <a:t>Third Provincial</a:t>
            </a:r>
            <a:br>
              <a:rPr lang="en-US" sz="2400" b="1" dirty="0"/>
            </a:br>
            <a:r>
              <a:rPr lang="en-US" sz="2400" b="1" dirty="0"/>
              <a:t>1979-1985</a:t>
            </a:r>
            <a:br>
              <a:rPr lang="en-US" sz="2400" b="1" dirty="0"/>
            </a:br>
            <a:endParaRPr lang="en-US" sz="2400" b="1" dirty="0"/>
          </a:p>
        </p:txBody>
      </p:sp>
      <p:pic>
        <p:nvPicPr>
          <p:cNvPr id="6" name="Content Placeholder 5">
            <a:extLst>
              <a:ext uri="{FF2B5EF4-FFF2-40B4-BE49-F238E27FC236}">
                <a16:creationId xmlns:a16="http://schemas.microsoft.com/office/drawing/2014/main" id="{542F8EFF-7DB5-4AE3-A9E6-4780DE233D1C}"/>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410643" y="1825625"/>
            <a:ext cx="2822829" cy="3779520"/>
          </a:xfrm>
        </p:spPr>
      </p:pic>
      <p:sp>
        <p:nvSpPr>
          <p:cNvPr id="4" name="Content Placeholder 3">
            <a:extLst>
              <a:ext uri="{FF2B5EF4-FFF2-40B4-BE49-F238E27FC236}">
                <a16:creationId xmlns:a16="http://schemas.microsoft.com/office/drawing/2014/main" id="{500F08A4-872F-494C-BBE2-C5F6CCAB5151}"/>
              </a:ext>
            </a:extLst>
          </p:cNvPr>
          <p:cNvSpPr>
            <a:spLocks noGrp="1"/>
          </p:cNvSpPr>
          <p:nvPr>
            <p:ph sz="half" idx="2"/>
          </p:nvPr>
        </p:nvSpPr>
        <p:spPr/>
        <p:txBody>
          <a:bodyPr>
            <a:normAutofit fontScale="92500"/>
          </a:bodyPr>
          <a:lstStyle/>
          <a:p>
            <a:r>
              <a:rPr lang="en-US" dirty="0"/>
              <a:t>Continued the establishment of boards in province schools.</a:t>
            </a:r>
          </a:p>
          <a:p>
            <a:r>
              <a:rPr lang="en-US" dirty="0"/>
              <a:t>Brothers were leaving education to work in other Church-related ministries.</a:t>
            </a:r>
          </a:p>
          <a:p>
            <a:r>
              <a:rPr lang="en-US" dirty="0"/>
              <a:t>A Hispanic outreach at Holy Trinity HS in Chicago, Il began because of the growing need for brothers to learn Spanish because of a desire to join ministries of the US Province in Chile and Peru.</a:t>
            </a:r>
          </a:p>
        </p:txBody>
      </p:sp>
    </p:spTree>
    <p:extLst>
      <p:ext uri="{BB962C8B-B14F-4D97-AF65-F5344CB8AC3E}">
        <p14:creationId xmlns:p14="http://schemas.microsoft.com/office/powerpoint/2010/main" val="5768672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C48C6-077A-4579-84B6-191F6063EEA1}"/>
              </a:ext>
            </a:extLst>
          </p:cNvPr>
          <p:cNvSpPr>
            <a:spLocks noGrp="1"/>
          </p:cNvSpPr>
          <p:nvPr>
            <p:ph type="title"/>
          </p:nvPr>
        </p:nvSpPr>
        <p:spPr/>
        <p:txBody>
          <a:bodyPr>
            <a:normAutofit/>
          </a:bodyPr>
          <a:lstStyle/>
          <a:p>
            <a:pPr algn="ctr"/>
            <a:r>
              <a:rPr lang="en-US" sz="2800" b="1" dirty="0"/>
              <a:t>Brother Thomas Moser, CSC</a:t>
            </a:r>
            <a:br>
              <a:rPr lang="en-US" sz="2800" b="1" dirty="0"/>
            </a:br>
            <a:r>
              <a:rPr lang="en-US" sz="2400" b="1" dirty="0"/>
              <a:t>Fourth Provincial</a:t>
            </a:r>
            <a:br>
              <a:rPr lang="en-US" sz="2400" b="1" dirty="0"/>
            </a:br>
            <a:r>
              <a:rPr lang="en-US" sz="2400" b="1" dirty="0"/>
              <a:t>1985-1994</a:t>
            </a:r>
          </a:p>
        </p:txBody>
      </p:sp>
      <p:pic>
        <p:nvPicPr>
          <p:cNvPr id="6" name="Content Placeholder 5">
            <a:extLst>
              <a:ext uri="{FF2B5EF4-FFF2-40B4-BE49-F238E27FC236}">
                <a16:creationId xmlns:a16="http://schemas.microsoft.com/office/drawing/2014/main" id="{9F390161-70E5-44D9-B081-3FD04D87B44C}"/>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751840" y="1825631"/>
            <a:ext cx="2276856" cy="3552444"/>
          </a:xfrm>
        </p:spPr>
      </p:pic>
      <p:sp>
        <p:nvSpPr>
          <p:cNvPr id="4" name="Content Placeholder 3">
            <a:extLst>
              <a:ext uri="{FF2B5EF4-FFF2-40B4-BE49-F238E27FC236}">
                <a16:creationId xmlns:a16="http://schemas.microsoft.com/office/drawing/2014/main" id="{8FA96128-5E38-4BC9-A467-BF1918BE1EC2}"/>
              </a:ext>
            </a:extLst>
          </p:cNvPr>
          <p:cNvSpPr>
            <a:spLocks noGrp="1"/>
          </p:cNvSpPr>
          <p:nvPr>
            <p:ph sz="half" idx="2"/>
          </p:nvPr>
        </p:nvSpPr>
        <p:spPr>
          <a:xfrm>
            <a:off x="3108960" y="1825631"/>
            <a:ext cx="8244840" cy="4351332"/>
          </a:xfrm>
        </p:spPr>
        <p:txBody>
          <a:bodyPr>
            <a:normAutofit fontScale="92500" lnSpcReduction="10000"/>
          </a:bodyPr>
          <a:lstStyle/>
          <a:p>
            <a:pPr algn="just"/>
            <a:r>
              <a:rPr lang="en-US" dirty="0"/>
              <a:t>The number of brothers continued to decline with brothers ministering in only six high schools and one boys’ home.</a:t>
            </a:r>
          </a:p>
          <a:p>
            <a:pPr algn="just"/>
            <a:r>
              <a:rPr lang="en-US" dirty="0"/>
              <a:t>Many brothers opt to begin second careers.</a:t>
            </a:r>
          </a:p>
          <a:p>
            <a:pPr algn="just"/>
            <a:r>
              <a:rPr lang="en-US" dirty="0"/>
              <a:t>In 1988, the South-West Province published </a:t>
            </a:r>
            <a:r>
              <a:rPr lang="en-US" i="1" dirty="0"/>
              <a:t>Vision and Governance</a:t>
            </a:r>
            <a:r>
              <a:rPr lang="en-US" dirty="0"/>
              <a:t> the first attempt to put Moreau’s ideas from  </a:t>
            </a:r>
            <a:r>
              <a:rPr lang="en-US" i="1" dirty="0"/>
              <a:t>Christian Education </a:t>
            </a:r>
            <a:r>
              <a:rPr lang="en-US" dirty="0"/>
              <a:t>as expectations for maintaining the Holy Cross traditions and values in our schools.</a:t>
            </a:r>
          </a:p>
          <a:p>
            <a:pPr algn="just"/>
            <a:r>
              <a:rPr lang="en-US" dirty="0"/>
              <a:t>Midwest Province becomes intentional about who we are and to more fully include lay colleagues in all aspects of a mission.</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8172572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73A818-2CAB-4EB5-8E37-6BDFAC95C822}"/>
              </a:ext>
            </a:extLst>
          </p:cNvPr>
          <p:cNvSpPr>
            <a:spLocks noGrp="1"/>
          </p:cNvSpPr>
          <p:nvPr>
            <p:ph type="title"/>
          </p:nvPr>
        </p:nvSpPr>
        <p:spPr/>
        <p:txBody>
          <a:bodyPr>
            <a:normAutofit fontScale="90000"/>
          </a:bodyPr>
          <a:lstStyle/>
          <a:p>
            <a:pPr algn="ctr"/>
            <a:r>
              <a:rPr lang="en-US" sz="3200" b="1" dirty="0"/>
              <a:t>Brother Carl Sternberg, CSC</a:t>
            </a:r>
            <a:br>
              <a:rPr lang="en-US" sz="3200" b="1" dirty="0"/>
            </a:br>
            <a:r>
              <a:rPr lang="en-US" sz="3200" b="1" dirty="0"/>
              <a:t>Founder and Director</a:t>
            </a:r>
            <a:br>
              <a:rPr lang="en-US" sz="3200" b="1" dirty="0"/>
            </a:br>
            <a:r>
              <a:rPr lang="en-US" sz="3200" b="1" dirty="0"/>
              <a:t>Associates of Holy Cross</a:t>
            </a:r>
          </a:p>
        </p:txBody>
      </p:sp>
      <p:pic>
        <p:nvPicPr>
          <p:cNvPr id="5" name="Content Placeholder 4">
            <a:extLst>
              <a:ext uri="{FF2B5EF4-FFF2-40B4-BE49-F238E27FC236}">
                <a16:creationId xmlns:a16="http://schemas.microsoft.com/office/drawing/2014/main" id="{46E0FD3B-7CB5-4460-955B-7BA540B1334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53920" y="2030929"/>
            <a:ext cx="2432304" cy="3648456"/>
          </a:xfrm>
        </p:spPr>
      </p:pic>
      <p:sp>
        <p:nvSpPr>
          <p:cNvPr id="3" name="Rectangle 2">
            <a:extLst>
              <a:ext uri="{FF2B5EF4-FFF2-40B4-BE49-F238E27FC236}">
                <a16:creationId xmlns:a16="http://schemas.microsoft.com/office/drawing/2014/main" id="{48AF1B09-DFB3-4D6F-B3C2-0E6436A3BC2E}"/>
              </a:ext>
            </a:extLst>
          </p:cNvPr>
          <p:cNvSpPr/>
          <p:nvPr/>
        </p:nvSpPr>
        <p:spPr>
          <a:xfrm>
            <a:off x="3455580" y="2211571"/>
            <a:ext cx="7783033" cy="3760068"/>
          </a:xfrm>
          <a:prstGeom prst="rect">
            <a:avLst/>
          </a:prstGeom>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r>
              <a:rPr lang="en-US" sz="2800" dirty="0">
                <a:ea typeface="Calibri" panose="020F0502020204030204" pitchFamily="34" charset="0"/>
                <a:cs typeface="Times New Roman" panose="02020603050405020304" pitchFamily="18" charset="0"/>
              </a:rPr>
              <a:t>Begun in 1994 in Palm Desert, CA, the Associates was a group lay persons who wanted a close connection with the brothers, to share in their spirituality and prayer life.</a:t>
            </a:r>
          </a:p>
          <a:p>
            <a:pPr marL="342900" marR="0" lvl="0" indent="-342900">
              <a:lnSpc>
                <a:spcPct val="107000"/>
              </a:lnSpc>
              <a:spcBef>
                <a:spcPts val="0"/>
              </a:spcBef>
              <a:spcAft>
                <a:spcPts val="0"/>
              </a:spcAft>
              <a:buFont typeface="Symbol" panose="05050102010706020507" pitchFamily="18" charset="2"/>
              <a:buChar char=""/>
            </a:pPr>
            <a:r>
              <a:rPr lang="en-US" sz="2800" dirty="0">
                <a:ea typeface="Calibri" panose="020F0502020204030204" pitchFamily="34" charset="0"/>
                <a:cs typeface="Times New Roman" panose="02020603050405020304" pitchFamily="18" charset="0"/>
              </a:rPr>
              <a:t>In 2012, Holy Cross Associates became a separate nonprofit organization under the title Midwest Holy Cross Associates.</a:t>
            </a:r>
          </a:p>
          <a:p>
            <a:pPr marL="457200" marR="0">
              <a:lnSpc>
                <a:spcPct val="107000"/>
              </a:lnSpc>
              <a:spcBef>
                <a:spcPts val="0"/>
              </a:spcBef>
              <a:spcAft>
                <a:spcPts val="800"/>
              </a:spcAft>
            </a:pPr>
            <a:r>
              <a:rPr lang="en-US" sz="2800" dirty="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6775125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BB1525-7452-4B46-8D4F-24C1696591AC}"/>
              </a:ext>
            </a:extLst>
          </p:cNvPr>
          <p:cNvSpPr>
            <a:spLocks noGrp="1"/>
          </p:cNvSpPr>
          <p:nvPr>
            <p:ph type="title"/>
          </p:nvPr>
        </p:nvSpPr>
        <p:spPr/>
        <p:txBody>
          <a:bodyPr>
            <a:normAutofit/>
          </a:bodyPr>
          <a:lstStyle/>
          <a:p>
            <a:pPr algn="ctr"/>
            <a:r>
              <a:rPr lang="en-US" sz="3200" b="1" dirty="0"/>
              <a:t>Brother John Driscoll, CSC</a:t>
            </a:r>
            <a:br>
              <a:rPr lang="en-US" sz="3200" b="1" dirty="0"/>
            </a:br>
            <a:r>
              <a:rPr lang="en-US" sz="3200" b="1" dirty="0"/>
              <a:t>First President of Holy Cross College</a:t>
            </a:r>
          </a:p>
        </p:txBody>
      </p:sp>
      <p:sp>
        <p:nvSpPr>
          <p:cNvPr id="3" name="Rectangle 2">
            <a:extLst>
              <a:ext uri="{FF2B5EF4-FFF2-40B4-BE49-F238E27FC236}">
                <a16:creationId xmlns:a16="http://schemas.microsoft.com/office/drawing/2014/main" id="{1539C5E7-269D-44CC-A5CD-240DA694615C}"/>
              </a:ext>
            </a:extLst>
          </p:cNvPr>
          <p:cNvSpPr/>
          <p:nvPr/>
        </p:nvSpPr>
        <p:spPr>
          <a:xfrm>
            <a:off x="3668232" y="1796902"/>
            <a:ext cx="7230139" cy="4072910"/>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dirty="0">
                <a:solidFill>
                  <a:srgbClr val="202122"/>
                </a:solidFill>
                <a:latin typeface="Calibri" panose="020F0502020204030204" pitchFamily="34" charset="0"/>
                <a:ea typeface="Calibri" panose="020F0502020204030204" pitchFamily="34" charset="0"/>
                <a:cs typeface="Times New Roman" panose="02020603050405020304" pitchFamily="18" charset="0"/>
              </a:rPr>
              <a:t>In 1966, Br. John Driscoll, the first president, established the school as a two-year junior college, primarily to educate Holy Cross Brothers.</a:t>
            </a:r>
            <a:r>
              <a:rPr lang="en-US" sz="2400" dirty="0">
                <a:latin typeface="Bookman Old Style" panose="02050604050505020204" pitchFamily="18" charset="0"/>
                <a:ea typeface="Calibri" panose="020F0502020204030204" pitchFamily="34" charset="0"/>
                <a:cs typeface="Times New Roman" panose="02020603050405020304" pitchFamily="18" charset="0"/>
              </a:rPr>
              <a:t> </a:t>
            </a:r>
          </a:p>
          <a:p>
            <a:pPr marL="342900" marR="0" lvl="0" indent="-342900">
              <a:spcBef>
                <a:spcPts val="0"/>
              </a:spcBef>
              <a:spcAft>
                <a:spcPts val="0"/>
              </a:spcAft>
              <a:buFont typeface="Symbol" panose="05050102010706020507" pitchFamily="18" charset="2"/>
              <a:buChar char=""/>
            </a:pPr>
            <a:r>
              <a:rPr lang="en-US" dirty="0">
                <a:solidFill>
                  <a:srgbClr val="202122"/>
                </a:solidFill>
                <a:latin typeface="Calibri" panose="020F0502020204030204" pitchFamily="34" charset="0"/>
                <a:ea typeface="Calibri" panose="020F0502020204030204" pitchFamily="34" charset="0"/>
                <a:cs typeface="Times New Roman" panose="02020603050405020304" pitchFamily="18" charset="0"/>
              </a:rPr>
              <a:t>In 1967, lay male students from the surrounding area started enrolling; the college became coeducational in the fall of 1968. </a:t>
            </a:r>
            <a:endParaRPr lang="en-US" sz="2400" dirty="0">
              <a:latin typeface="Bookman Old Style" panose="020506040505050202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dirty="0">
                <a:solidFill>
                  <a:srgbClr val="202122"/>
                </a:solidFill>
                <a:latin typeface="Calibri" panose="020F0502020204030204" pitchFamily="34" charset="0"/>
                <a:ea typeface="Calibri" panose="020F0502020204030204" pitchFamily="34" charset="0"/>
                <a:cs typeface="Times New Roman" panose="02020603050405020304" pitchFamily="18" charset="0"/>
              </a:rPr>
              <a:t>In the 1990s, President Brother Richard Gilman, increased its enrollment and academic offerings, and started to offer four-year bachelor degrees.</a:t>
            </a:r>
            <a:endParaRPr lang="en-US" sz="2400" dirty="0">
              <a:latin typeface="Bookman Old Style" panose="020506040505050202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dirty="0">
                <a:solidFill>
                  <a:srgbClr val="202122"/>
                </a:solidFill>
                <a:latin typeface="Calibri" panose="020F0502020204030204" pitchFamily="34" charset="0"/>
                <a:ea typeface="Calibri" panose="020F0502020204030204" pitchFamily="34" charset="0"/>
                <a:cs typeface="Times New Roman" panose="02020603050405020304" pitchFamily="18" charset="0"/>
              </a:rPr>
              <a:t>In 2017, Rev. David Tyson, CSC became president and due to a land sale to the University of Notre Dame and a reorganization of the curriculum, the College saw its financial situation improve and its enrollment increase.</a:t>
            </a:r>
            <a:r>
              <a:rPr lang="en-US" sz="2400" dirty="0">
                <a:latin typeface="Bookman Old Style" panose="02050604050505020204" pitchFamily="18" charset="0"/>
                <a:ea typeface="Calibri" panose="020F0502020204030204" pitchFamily="34" charset="0"/>
                <a:cs typeface="Times New Roman" panose="02020603050405020304" pitchFamily="18" charset="0"/>
              </a:rPr>
              <a:t> </a:t>
            </a:r>
          </a:p>
          <a:p>
            <a:pPr marL="342900" marR="0" lvl="0" indent="-342900">
              <a:spcBef>
                <a:spcPts val="0"/>
              </a:spcBef>
              <a:spcAft>
                <a:spcPts val="800"/>
              </a:spcAft>
              <a:buFont typeface="Symbol" panose="05050102010706020507" pitchFamily="18" charset="2"/>
              <a:buChar char=""/>
            </a:pPr>
            <a:r>
              <a:rPr lang="en-US" dirty="0">
                <a:solidFill>
                  <a:srgbClr val="202122"/>
                </a:solidFill>
                <a:latin typeface="Calibri" panose="020F0502020204030204" pitchFamily="34" charset="0"/>
                <a:ea typeface="Calibri" panose="020F0502020204030204" pitchFamily="34" charset="0"/>
                <a:cs typeface="Times New Roman" panose="02020603050405020304" pitchFamily="18" charset="0"/>
              </a:rPr>
              <a:t>In 2023, Dr. Marco Clark was appointed the College’s first lay president.</a:t>
            </a:r>
            <a:endParaRPr lang="en-US" sz="2400" dirty="0">
              <a:latin typeface="Bookman Old Style" panose="02050604050505020204" pitchFamily="18" charset="0"/>
              <a:ea typeface="Calibri" panose="020F0502020204030204" pitchFamily="34" charset="0"/>
              <a:cs typeface="Times New Roman" panose="02020603050405020304" pitchFamily="18" charset="0"/>
            </a:endParaRPr>
          </a:p>
          <a:p>
            <a:pPr marL="457200" marR="0" indent="-228600">
              <a:spcBef>
                <a:spcPts val="0"/>
              </a:spcBef>
              <a:spcAft>
                <a:spcPts val="800"/>
              </a:spcAft>
            </a:pPr>
            <a:r>
              <a:rPr lang="en-US" sz="2400" dirty="0">
                <a:latin typeface="Calibri" panose="020F0502020204030204" pitchFamily="34" charset="0"/>
                <a:ea typeface="Calibri" panose="020F0502020204030204" pitchFamily="34" charset="0"/>
                <a:cs typeface="Times New Roman" panose="02020603050405020304" pitchFamily="18" charset="0"/>
              </a:rPr>
              <a:t> </a:t>
            </a:r>
            <a:endParaRPr lang="en-US" sz="2400" dirty="0">
              <a:effectLst/>
              <a:latin typeface="Bookman Old Style" panose="02050604050505020204" pitchFamily="18" charset="0"/>
              <a:ea typeface="Calibri" panose="020F0502020204030204" pitchFamily="34" charset="0"/>
              <a:cs typeface="Times New Roman" panose="02020603050405020304" pitchFamily="18" charset="0"/>
            </a:endParaRPr>
          </a:p>
        </p:txBody>
      </p:sp>
      <p:pic>
        <p:nvPicPr>
          <p:cNvPr id="7" name="Content Placeholder 6">
            <a:extLst>
              <a:ext uri="{FF2B5EF4-FFF2-40B4-BE49-F238E27FC236}">
                <a16:creationId xmlns:a16="http://schemas.microsoft.com/office/drawing/2014/main" id="{1FDA1F76-A532-4140-84BB-CD2064398F3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2827" y="1690688"/>
            <a:ext cx="3135405" cy="4351338"/>
          </a:xfrm>
        </p:spPr>
      </p:pic>
    </p:spTree>
    <p:extLst>
      <p:ext uri="{BB962C8B-B14F-4D97-AF65-F5344CB8AC3E}">
        <p14:creationId xmlns:p14="http://schemas.microsoft.com/office/powerpoint/2010/main" val="19785548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11622</TotalTime>
  <Words>1082</Words>
  <Application>Microsoft Office PowerPoint</Application>
  <PresentationFormat>Widescreen</PresentationFormat>
  <Paragraphs>66</Paragraphs>
  <Slides>14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Bookman Old Style</vt:lpstr>
      <vt:lpstr>Calibri</vt:lpstr>
      <vt:lpstr>Calibri Light</vt:lpstr>
      <vt:lpstr>Symbol</vt:lpstr>
      <vt:lpstr>Times New Roman</vt:lpstr>
      <vt:lpstr>Office Theme</vt:lpstr>
      <vt:lpstr>A History of the Midwest Province of Brothers Congregation of Holy Cross (1956-2024)</vt:lpstr>
      <vt:lpstr>Brother Ephrem O’Dwyer, C.S.C. Provincial US Brothers Province 1946-1956</vt:lpstr>
      <vt:lpstr>Brother Donatus Schwartz, C.S.C. First Provincial Midwest Province 1956-1968</vt:lpstr>
      <vt:lpstr>Brother Ernest Ryan, C. S. C. Founder of the Dujarié Press Brother Sigismund Danielski, C. S. C. Editor 1963-1968</vt:lpstr>
      <vt:lpstr>Brother Charles Krupp, C. S. C. Second Provincial 1969-1979</vt:lpstr>
      <vt:lpstr>Brother Philip Armstrong, C. S. C. Third Provincial 1979-1985 </vt:lpstr>
      <vt:lpstr>Brother Thomas Moser, CSC Fourth Provincial 1985-1994</vt:lpstr>
      <vt:lpstr>Brother Carl Sternberg, CSC Founder and Director Associates of Holy Cross</vt:lpstr>
      <vt:lpstr>Brother John Driscoll, CSC First President of Holy Cross College</vt:lpstr>
      <vt:lpstr>Brother William Geenen, CSC Fifth Provincial 1994-2000</vt:lpstr>
      <vt:lpstr>Brother Donald Gibbs, CSC Sixth Provincial 2000-2002</vt:lpstr>
      <vt:lpstr>Brother Robert Fillmore, CSC Seventh Provincial 2002-2009</vt:lpstr>
      <vt:lpstr>Brother Chester Freel, CSC Eighth Provincial 2009-2018</vt:lpstr>
      <vt:lpstr>Brother Kenneth Haders, CSC Ninth Provincial 2018-2024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History of the Midwest Province of Brother Congregation of Holy Cross (1956-2024)</dc:title>
  <dc:creator>Br Philip</dc:creator>
  <cp:lastModifiedBy>Br. Philip Smith</cp:lastModifiedBy>
  <cp:revision>45</cp:revision>
  <dcterms:created xsi:type="dcterms:W3CDTF">2024-01-31T19:11:37Z</dcterms:created>
  <dcterms:modified xsi:type="dcterms:W3CDTF">2024-06-13T11:59:51Z</dcterms:modified>
</cp:coreProperties>
</file>